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1"/>
  </p:sldMasterIdLst>
  <p:notesMasterIdLst>
    <p:notesMasterId r:id="rId25"/>
  </p:notesMasterIdLst>
  <p:sldIdLst>
    <p:sldId id="256" r:id="rId2"/>
    <p:sldId id="257" r:id="rId3"/>
    <p:sldId id="264" r:id="rId4"/>
    <p:sldId id="265" r:id="rId5"/>
    <p:sldId id="258" r:id="rId6"/>
    <p:sldId id="270" r:id="rId7"/>
    <p:sldId id="269" r:id="rId8"/>
    <p:sldId id="266" r:id="rId9"/>
    <p:sldId id="271" r:id="rId10"/>
    <p:sldId id="267" r:id="rId11"/>
    <p:sldId id="268" r:id="rId12"/>
    <p:sldId id="275" r:id="rId13"/>
    <p:sldId id="274" r:id="rId14"/>
    <p:sldId id="273" r:id="rId15"/>
    <p:sldId id="277" r:id="rId16"/>
    <p:sldId id="279" r:id="rId17"/>
    <p:sldId id="276" r:id="rId18"/>
    <p:sldId id="280" r:id="rId19"/>
    <p:sldId id="281" r:id="rId20"/>
    <p:sldId id="282" r:id="rId21"/>
    <p:sldId id="285"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p:scale>
          <a:sx n="75" d="100"/>
          <a:sy n="75" d="100"/>
        </p:scale>
        <p:origin x="1074" y="1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F822502C-3C88-4FDE-8D44-76C0C195B798}" type="datetimeFigureOut">
              <a:rPr lang="he-IL" smtClean="0"/>
              <a:t>כ"ה/טבת/תשע"ט</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0656814A-DF7A-496A-8991-313738790B0E}" type="slidenum">
              <a:rPr lang="he-IL" smtClean="0"/>
              <a:t>‹#›</a:t>
            </a:fld>
            <a:endParaRPr lang="he-IL"/>
          </a:p>
        </p:txBody>
      </p:sp>
    </p:spTree>
    <p:extLst>
      <p:ext uri="{BB962C8B-B14F-4D97-AF65-F5344CB8AC3E}">
        <p14:creationId xmlns:p14="http://schemas.microsoft.com/office/powerpoint/2010/main" val="1216658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Basin of attraction – which minima we will converge to</a:t>
            </a:r>
          </a:p>
          <a:p>
            <a:r>
              <a:rPr lang="en-US" dirty="0" smtClean="0"/>
              <a:t>Additional constraints example</a:t>
            </a:r>
            <a:r>
              <a:rPr lang="en-US" baseline="0" dirty="0" smtClean="0"/>
              <a:t> – black border, different spaces…</a:t>
            </a:r>
          </a:p>
          <a:p>
            <a:r>
              <a:rPr lang="en-US" baseline="0" dirty="0" smtClean="0"/>
              <a:t>Different object – 3D objects for example</a:t>
            </a:r>
            <a:endParaRPr lang="he-IL" dirty="0"/>
          </a:p>
        </p:txBody>
      </p:sp>
      <p:sp>
        <p:nvSpPr>
          <p:cNvPr id="4" name="Slide Number Placeholder 3"/>
          <p:cNvSpPr>
            <a:spLocks noGrp="1"/>
          </p:cNvSpPr>
          <p:nvPr>
            <p:ph type="sldNum" sz="quarter" idx="10"/>
          </p:nvPr>
        </p:nvSpPr>
        <p:spPr/>
        <p:txBody>
          <a:bodyPr/>
          <a:lstStyle/>
          <a:p>
            <a:fld id="{0656814A-DF7A-496A-8991-313738790B0E}" type="slidenum">
              <a:rPr lang="he-IL" smtClean="0"/>
              <a:t>6</a:t>
            </a:fld>
            <a:endParaRPr lang="he-IL"/>
          </a:p>
        </p:txBody>
      </p:sp>
    </p:spTree>
    <p:extLst>
      <p:ext uri="{BB962C8B-B14F-4D97-AF65-F5344CB8AC3E}">
        <p14:creationId xmlns:p14="http://schemas.microsoft.com/office/powerpoint/2010/main" val="154671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Why VGG?</a:t>
            </a:r>
          </a:p>
          <a:p>
            <a:pPr marL="171450" indent="-171450">
              <a:buFontTx/>
              <a:buChar char="-"/>
            </a:pPr>
            <a:r>
              <a:rPr lang="en-US" dirty="0" smtClean="0"/>
              <a:t>One suggested explanation is that VGG’s large size causes it to capture information that other models discard. This extra information, the hypothesis goes, isn’t helpful for classification, but it does cause the model to work better for style transfer.</a:t>
            </a:r>
          </a:p>
          <a:p>
            <a:pPr marL="171450" indent="-171450">
              <a:buFontTx/>
              <a:buChar char="-"/>
            </a:pPr>
            <a:r>
              <a:rPr lang="en-US" dirty="0" smtClean="0"/>
              <a:t>other models </a:t>
            </a:r>
            <a:r>
              <a:rPr lang="en-US" dirty="0" err="1" smtClean="0"/>
              <a:t>downsample</a:t>
            </a:r>
            <a:r>
              <a:rPr lang="en-US" dirty="0" smtClean="0"/>
              <a:t> more aggressively than VGG, losing spatial information.</a:t>
            </a:r>
          </a:p>
          <a:p>
            <a:pPr marL="171450" indent="-171450">
              <a:buFontTx/>
              <a:buChar char="-"/>
            </a:pPr>
            <a:r>
              <a:rPr lang="en-US" dirty="0" smtClean="0"/>
              <a:t>there may be another factor: most modern vision models have checkerboard artifacts in their gradient , which could make optimization of the stylized image more difficult. </a:t>
            </a:r>
            <a:endParaRPr lang="he-IL" dirty="0"/>
          </a:p>
        </p:txBody>
      </p:sp>
      <p:sp>
        <p:nvSpPr>
          <p:cNvPr id="4" name="Slide Number Placeholder 3"/>
          <p:cNvSpPr>
            <a:spLocks noGrp="1"/>
          </p:cNvSpPr>
          <p:nvPr>
            <p:ph type="sldNum" sz="quarter" idx="10"/>
          </p:nvPr>
        </p:nvSpPr>
        <p:spPr/>
        <p:txBody>
          <a:bodyPr/>
          <a:lstStyle/>
          <a:p>
            <a:fld id="{0656814A-DF7A-496A-8991-313738790B0E}" type="slidenum">
              <a:rPr lang="he-IL" smtClean="0"/>
              <a:t>8</a:t>
            </a:fld>
            <a:endParaRPr lang="he-IL"/>
          </a:p>
        </p:txBody>
      </p:sp>
    </p:spTree>
    <p:extLst>
      <p:ext uri="{BB962C8B-B14F-4D97-AF65-F5344CB8AC3E}">
        <p14:creationId xmlns:p14="http://schemas.microsoft.com/office/powerpoint/2010/main" val="109776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Decorrelated space – Neighboring</a:t>
            </a:r>
            <a:r>
              <a:rPr lang="en-US" baseline="0" dirty="0" smtClean="0"/>
              <a:t> elements are independent</a:t>
            </a:r>
            <a:endParaRPr lang="he-IL" dirty="0"/>
          </a:p>
        </p:txBody>
      </p:sp>
      <p:sp>
        <p:nvSpPr>
          <p:cNvPr id="4" name="Slide Number Placeholder 3"/>
          <p:cNvSpPr>
            <a:spLocks noGrp="1"/>
          </p:cNvSpPr>
          <p:nvPr>
            <p:ph type="sldNum" sz="quarter" idx="10"/>
          </p:nvPr>
        </p:nvSpPr>
        <p:spPr/>
        <p:txBody>
          <a:bodyPr/>
          <a:lstStyle/>
          <a:p>
            <a:fld id="{0656814A-DF7A-496A-8991-313738790B0E}" type="slidenum">
              <a:rPr lang="he-IL" smtClean="0"/>
              <a:t>10</a:t>
            </a:fld>
            <a:endParaRPr lang="he-IL"/>
          </a:p>
        </p:txBody>
      </p:sp>
    </p:spTree>
    <p:extLst>
      <p:ext uri="{BB962C8B-B14F-4D97-AF65-F5344CB8AC3E}">
        <p14:creationId xmlns:p14="http://schemas.microsoft.com/office/powerpoint/2010/main" val="18454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656814A-DF7A-496A-8991-313738790B0E}" type="slidenum">
              <a:rPr lang="he-IL" smtClean="0"/>
              <a:t>17</a:t>
            </a:fld>
            <a:endParaRPr lang="he-IL"/>
          </a:p>
        </p:txBody>
      </p:sp>
    </p:spTree>
    <p:extLst>
      <p:ext uri="{BB962C8B-B14F-4D97-AF65-F5344CB8AC3E}">
        <p14:creationId xmlns:p14="http://schemas.microsoft.com/office/powerpoint/2010/main" val="1894011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9.png"/><Relationship Id="rId4" Type="http://schemas.openxmlformats.org/officeDocument/2006/relationships/image" Target="../media/image28.png"/><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13.wdp"/><Relationship Id="rId11" Type="http://schemas.microsoft.com/office/2007/relationships/hdphoto" Target="../media/hdphoto15.wdp"/><Relationship Id="rId5" Type="http://schemas.openxmlformats.org/officeDocument/2006/relationships/image" Target="../media/image34.png"/><Relationship Id="rId10" Type="http://schemas.openxmlformats.org/officeDocument/2006/relationships/image" Target="../media/image37.png"/><Relationship Id="rId4" Type="http://schemas.microsoft.com/office/2007/relationships/hdphoto" Target="../media/hdphoto12.wdp"/><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r>
              <a:rPr lang="en-US" sz="5400" b="1" dirty="0"/>
              <a:t>Differentiable Image Parameterizations</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err="1" smtClean="0">
                <a:latin typeface="Tahoma" panose="020B0604030504040204" pitchFamily="34" charset="0"/>
                <a:ea typeface="Tahoma" panose="020B0604030504040204" pitchFamily="34" charset="0"/>
                <a:cs typeface="Tahoma" panose="020B0604030504040204" pitchFamily="34" charset="0"/>
              </a:rPr>
              <a:t>Itamar</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ordani</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algn="ctr"/>
            <a:r>
              <a:rPr lang="en-US" sz="2400" dirty="0" smtClean="0">
                <a:latin typeface="Tahoma" panose="020B0604030504040204" pitchFamily="34" charset="0"/>
                <a:ea typeface="Tahoma" panose="020B0604030504040204" pitchFamily="34" charset="0"/>
                <a:cs typeface="Tahoma" panose="020B0604030504040204" pitchFamily="34" charset="0"/>
              </a:rPr>
              <a:t>Eitan </a:t>
            </a:r>
            <a:r>
              <a:rPr lang="en-US" sz="2400" dirty="0" err="1" smtClean="0">
                <a:latin typeface="Tahoma" panose="020B0604030504040204" pitchFamily="34" charset="0"/>
                <a:ea typeface="Tahoma" panose="020B0604030504040204" pitchFamily="34" charset="0"/>
                <a:cs typeface="Tahoma" panose="020B0604030504040204" pitchFamily="34" charset="0"/>
              </a:rPr>
              <a:t>kosman</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transfer Implementation in the article</a:t>
            </a:r>
            <a:endParaRPr lang="he-IL" dirty="0"/>
          </a:p>
        </p:txBody>
      </p:sp>
      <p:grpSp>
        <p:nvGrpSpPr>
          <p:cNvPr id="38" name="Group 37"/>
          <p:cNvGrpSpPr/>
          <p:nvPr/>
        </p:nvGrpSpPr>
        <p:grpSpPr>
          <a:xfrm>
            <a:off x="4694236" y="1918586"/>
            <a:ext cx="6353175" cy="4502351"/>
            <a:chOff x="4694236" y="1918586"/>
            <a:chExt cx="6353175" cy="4502351"/>
          </a:xfrm>
        </p:grpSpPr>
        <p:grpSp>
          <p:nvGrpSpPr>
            <p:cNvPr id="29" name="Group 28"/>
            <p:cNvGrpSpPr/>
            <p:nvPr/>
          </p:nvGrpSpPr>
          <p:grpSpPr>
            <a:xfrm>
              <a:off x="4694236" y="2201362"/>
              <a:ext cx="6353175" cy="4219575"/>
              <a:chOff x="2917824" y="2638425"/>
              <a:chExt cx="6353175" cy="4219575"/>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4515" b="89842" l="4948" r="95202">
                            <a14:foregroundMark x1="29085" y1="44244" x2="30435" y2="50564"/>
                            <a14:foregroundMark x1="12744" y1="41986" x2="11694" y2="46050"/>
                            <a14:foregroundMark x1="8396" y1="42438" x2="8846" y2="46501"/>
                            <a14:foregroundMark x1="4948" y1="49887" x2="6297" y2="46727"/>
                            <a14:foregroundMark x1="49775" y1="18059" x2="52474" y2="11287"/>
                            <a14:foregroundMark x1="47676" y1="16027" x2="49025" y2="7449"/>
                            <a14:foregroundMark x1="71064" y1="17156" x2="72564" y2="14221"/>
                            <a14:foregroundMark x1="73463" y1="18736" x2="74363" y2="11738"/>
                            <a14:foregroundMark x1="72264" y1="50339" x2="72564" y2="43341"/>
                            <a14:foregroundMark x1="75712" y1="84650" x2="73763" y2="77427"/>
                            <a14:foregroundMark x1="56222" y1="82393" x2="50225" y2="80813"/>
                            <a14:foregroundMark x1="45577" y1="86682" x2="46027" y2="87133"/>
                            <a14:foregroundMark x1="94903" y1="51467" x2="95352" y2="50339"/>
                            <a14:foregroundMark x1="57421" y1="16930" x2="57271" y2="14673"/>
                            <a14:foregroundMark x1="66117" y1="13318" x2="66117" y2="13318"/>
                            <a14:foregroundMark x1="58021" y1="4515" x2="58021" y2="4966"/>
                            <a14:foregroundMark x1="45277" y1="20542" x2="48876" y2="19865"/>
                            <a14:foregroundMark x1="47676" y1="17381" x2="46627" y2="13093"/>
                            <a14:foregroundMark x1="46177" y1="10835" x2="46177" y2="10835"/>
                            <a14:foregroundMark x1="46927" y1="20316" x2="46027" y2="22122"/>
                            <a14:foregroundMark x1="57871" y1="8578" x2="58171" y2="15124"/>
                            <a14:foregroundMark x1="58771" y1="13318" x2="58771" y2="21445"/>
                            <a14:foregroundMark x1="58021" y1="17607" x2="57571" y2="22799"/>
                            <a14:foregroundMark x1="58321" y1="23476" x2="46777" y2="23476"/>
                            <a14:foregroundMark x1="58921" y1="23025" x2="59070" y2="23702"/>
                            <a14:foregroundMark x1="59220" y1="8804" x2="58921" y2="13544"/>
                            <a14:foregroundMark x1="59220" y1="8126" x2="59370" y2="17156"/>
                            <a14:foregroundMark x1="49325" y1="43115" x2="53073" y2="48758"/>
                            <a14:foregroundMark x1="54273" y1="46050" x2="58321" y2="56885"/>
                            <a14:foregroundMark x1="58921" y1="44695" x2="58321" y2="56208"/>
                            <a14:foregroundMark x1="59220" y1="57111" x2="59220" y2="58916"/>
                            <a14:foregroundMark x1="45427" y1="21445" x2="45127" y2="22799"/>
                            <a14:foregroundMark x1="45427" y1="23251" x2="44978" y2="23476"/>
                            <a14:foregroundMark x1="44528" y1="12415" x2="44678" y2="23702"/>
                            <a14:foregroundMark x1="44528" y1="12641" x2="44678" y2="23928"/>
                            <a14:foregroundMark x1="44378" y1="11964" x2="44528" y2="23702"/>
                            <a14:backgroundMark x1="59520" y1="9029" x2="59520" y2="24831"/>
                            <a14:backgroundMark x1="59370" y1="24379" x2="43778" y2="24379"/>
                            <a14:backgroundMark x1="43778" y1="24379" x2="43928" y2="30474"/>
                            <a14:backgroundMark x1="61769" y1="28894" x2="61769" y2="28894"/>
                            <a14:backgroundMark x1="61169" y1="29120" x2="43778" y2="29797"/>
                            <a14:backgroundMark x1="38681" y1="11512" x2="44528" y2="25734"/>
                            <a14:backgroundMark x1="59070" y1="59819" x2="49325" y2="59594"/>
                            <a14:backgroundMark x1="59520" y1="46727" x2="59670" y2="63431"/>
                            <a14:backgroundMark x1="58621" y1="59594" x2="61469" y2="59594"/>
                            <a14:backgroundMark x1="24438" y1="43792" x2="24438" y2="57336"/>
                            <a14:backgroundMark x1="24738" y1="57336" x2="18141" y2="55756"/>
                            <a14:backgroundMark x1="18441" y1="55305" x2="19490" y2="45598"/>
                            <a14:backgroundMark x1="21289" y1="45147" x2="22639" y2="52144"/>
                            <a14:backgroundMark x1="22789" y1="44244" x2="23388" y2="53950"/>
                            <a14:backgroundMark x1="20240" y1="45372" x2="20240" y2="53499"/>
                            <a14:backgroundMark x1="67466" y1="7449" x2="66867" y2="19187"/>
                            <a14:backgroundMark x1="66867" y1="18284" x2="60120" y2="16027"/>
                            <a14:backgroundMark x1="59970" y1="14898" x2="60120" y2="8126"/>
                            <a14:backgroundMark x1="59670" y1="7449" x2="67316" y2="8352"/>
                            <a14:backgroundMark x1="94453" y1="11287" x2="94153" y2="35440"/>
                            <a14:backgroundMark x1="93553" y1="34989" x2="93403" y2="35892"/>
                            <a14:backgroundMark x1="93253" y1="36117" x2="82909" y2="34989"/>
                            <a14:backgroundMark x1="91454" y1="13544" x2="91454" y2="13544"/>
                            <a14:backgroundMark x1="89805" y1="59819" x2="96852" y2="60045"/>
                            <a14:backgroundMark x1="97151" y1="60497" x2="90555" y2="71332"/>
                            <a14:backgroundMark x1="87856" y1="76975" x2="96552" y2="74041"/>
                            <a14:backgroundMark x1="88456" y1="5418" x2="96702" y2="10835"/>
                            <a14:backgroundMark x1="97301" y1="12641" x2="90555" y2="23476"/>
                            <a14:backgroundMark x1="91454" y1="22573" x2="89955" y2="2483"/>
                            <a14:backgroundMark x1="95952" y1="9481" x2="97901" y2="15350"/>
                            <a14:backgroundMark x1="42279" y1="23702" x2="44678" y2="25508"/>
                            <a14:backgroundMark x1="44228" y1="1580" x2="44378" y2="25734"/>
                          </a14:backgroundRemoval>
                        </a14:imgEffect>
                      </a14:imgLayer>
                    </a14:imgProps>
                  </a:ext>
                </a:extLst>
              </a:blip>
              <a:stretch>
                <a:fillRect/>
              </a:stretch>
            </p:blipFill>
            <p:spPr>
              <a:xfrm>
                <a:off x="2917824" y="2638425"/>
                <a:ext cx="6353175" cy="4219575"/>
              </a:xfrm>
              <a:prstGeom prst="rect">
                <a:avLst/>
              </a:prstGeom>
            </p:spPr>
          </p:pic>
          <p:cxnSp>
            <p:nvCxnSpPr>
              <p:cNvPr id="9" name="Straight Arrow Connector 8"/>
              <p:cNvCxnSpPr/>
              <p:nvPr/>
            </p:nvCxnSpPr>
            <p:spPr>
              <a:xfrm>
                <a:off x="4046220" y="4815840"/>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273040" y="4821555"/>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13220" y="4806315"/>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11477" y="4771072"/>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13220" y="6173152"/>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43700" y="3185160"/>
                <a:ext cx="426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87414" y="4506378"/>
                <a:ext cx="42672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713220" y="4546483"/>
                <a:ext cx="42672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273040" y="4570546"/>
                <a:ext cx="42672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046220" y="4546483"/>
                <a:ext cx="42672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6200000" flipH="1">
                <a:off x="7912392" y="3260181"/>
                <a:ext cx="945682" cy="795639"/>
              </a:xfrm>
              <a:prstGeom prst="curvedConnector3">
                <a:avLst>
                  <a:gd name="adj1" fmla="val 80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flipH="1" flipV="1">
                <a:off x="7907045" y="5284369"/>
                <a:ext cx="945682" cy="795639"/>
              </a:xfrm>
              <a:prstGeom prst="curvedConnector3">
                <a:avLst>
                  <a:gd name="adj1" fmla="val 80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35541" y="1918586"/>
              <a:ext cx="1559294" cy="369332"/>
            </a:xfrm>
            <a:prstGeom prst="rect">
              <a:avLst/>
            </a:prstGeom>
            <a:noFill/>
          </p:spPr>
          <p:txBody>
            <a:bodyPr wrap="square" rtlCol="1">
              <a:spAutoFit/>
            </a:bodyPr>
            <a:lstStyle/>
            <a:p>
              <a:r>
                <a:rPr lang="en-US" dirty="0" smtClean="0"/>
                <a:t>Content image</a:t>
              </a:r>
              <a:endParaRPr lang="he-IL" dirty="0"/>
            </a:p>
          </p:txBody>
        </p:sp>
        <p:sp>
          <p:nvSpPr>
            <p:cNvPr id="31" name="TextBox 30"/>
            <p:cNvSpPr txBox="1"/>
            <p:nvPr/>
          </p:nvSpPr>
          <p:spPr>
            <a:xfrm>
              <a:off x="7283666" y="4886378"/>
              <a:ext cx="1632685" cy="369332"/>
            </a:xfrm>
            <a:prstGeom prst="rect">
              <a:avLst/>
            </a:prstGeom>
            <a:noFill/>
          </p:spPr>
          <p:txBody>
            <a:bodyPr wrap="square" rtlCol="1">
              <a:spAutoFit/>
            </a:bodyPr>
            <a:lstStyle/>
            <a:p>
              <a:r>
                <a:rPr lang="en-US" dirty="0" smtClean="0"/>
                <a:t>Style reference</a:t>
              </a:r>
              <a:endParaRPr lang="he-IL" dirty="0"/>
            </a:p>
          </p:txBody>
        </p:sp>
        <p:sp>
          <p:nvSpPr>
            <p:cNvPr id="32" name="TextBox 31"/>
            <p:cNvSpPr txBox="1"/>
            <p:nvPr/>
          </p:nvSpPr>
          <p:spPr>
            <a:xfrm>
              <a:off x="7259602" y="3410509"/>
              <a:ext cx="1799925" cy="369332"/>
            </a:xfrm>
            <a:prstGeom prst="rect">
              <a:avLst/>
            </a:prstGeom>
            <a:noFill/>
          </p:spPr>
          <p:txBody>
            <a:bodyPr wrap="square" rtlCol="1">
              <a:spAutoFit/>
            </a:bodyPr>
            <a:lstStyle/>
            <a:p>
              <a:r>
                <a:rPr lang="en-US" dirty="0" smtClean="0"/>
                <a:t>learned image</a:t>
              </a:r>
              <a:endParaRPr lang="he-IL" dirty="0"/>
            </a:p>
          </p:txBody>
        </p:sp>
      </p:grpSp>
      <p:sp>
        <p:nvSpPr>
          <p:cNvPr id="34"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024574" y="1918586"/>
            <a:ext cx="3491280" cy="4502351"/>
          </a:xfrm>
        </p:spPr>
        <p:txBody>
          <a:bodyPr>
            <a:normAutofit fontScale="92500" lnSpcReduction="20000"/>
          </a:bodyPr>
          <a:lstStyle/>
          <a:p>
            <a:pPr algn="l" rtl="0"/>
            <a:r>
              <a:rPr lang="en-US" sz="2200" dirty="0"/>
              <a:t>The content objective aims to get neurons to fire in the same position as they did for the content </a:t>
            </a:r>
            <a:r>
              <a:rPr lang="en-US" sz="2200" dirty="0" smtClean="0"/>
              <a:t>image.</a:t>
            </a:r>
          </a:p>
          <a:p>
            <a:pPr algn="l" rtl="0"/>
            <a:r>
              <a:rPr lang="en-US" sz="2000" dirty="0"/>
              <a:t>The style objective aims to create similar patterns of neuron activation as in the style image — without regard to position</a:t>
            </a:r>
            <a:r>
              <a:rPr lang="en-US" sz="2000" dirty="0" smtClean="0"/>
              <a:t>.</a:t>
            </a:r>
          </a:p>
          <a:p>
            <a:pPr algn="l" rtl="0"/>
            <a:r>
              <a:rPr lang="en-US" sz="2000" dirty="0"/>
              <a:t>Parameterizing the learned image in a decorrelated space makes style transfer more robust to choice of model.</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2947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618518"/>
            <a:ext cx="9905998" cy="1478570"/>
          </a:xfrm>
        </p:spPr>
        <p:txBody>
          <a:bodyPr/>
          <a:lstStyle/>
          <a:p>
            <a:pPr rtl="0"/>
            <a:r>
              <a:rPr lang="en-US" dirty="0" smtClean="0"/>
              <a:t>differentiable parameters in the problem</a:t>
            </a:r>
            <a:endParaRPr lang="he-IL" dirty="0"/>
          </a:p>
        </p:txBody>
      </p:sp>
      <p:sp>
        <p:nvSpPr>
          <p:cNvPr id="5"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024574" y="1918586"/>
            <a:ext cx="10132710" cy="4502351"/>
          </a:xfrm>
        </p:spPr>
        <p:txBody>
          <a:bodyPr>
            <a:normAutofit/>
          </a:bodyPr>
          <a:lstStyle/>
          <a:p>
            <a:pPr algn="l" rtl="0"/>
            <a:r>
              <a:rPr lang="en-US" sz="2200" dirty="0" smtClean="0"/>
              <a:t>In this problem, we try to optimize the input image with respect to a given loss function.</a:t>
            </a:r>
          </a:p>
          <a:p>
            <a:pPr algn="l" rtl="0"/>
            <a:r>
              <a:rPr lang="en-US" sz="2200" dirty="0" smtClean="0"/>
              <a:t>The loss function is defined by how strongly the neurons react to the learned input compared to their reaction to the content + style images.</a:t>
            </a:r>
            <a:endParaRPr lang="en-US" sz="2200" dirty="0">
              <a:latin typeface="Tw Cen MT (Body)"/>
              <a:ea typeface="Tahoma" panose="020B0604030504040204" pitchFamily="34" charset="0"/>
              <a:cs typeface="Tahoma" panose="020B0604030504040204" pitchFamily="34" charset="0"/>
            </a:endParaRPr>
          </a:p>
          <a:p>
            <a:pPr algn="l" rtl="0"/>
            <a:r>
              <a:rPr lang="en-US" sz="2200" dirty="0" smtClean="0"/>
              <a:t>For optimizing, we must firstly choose a method.</a:t>
            </a:r>
          </a:p>
          <a:p>
            <a:pPr algn="l" rtl="0"/>
            <a:r>
              <a:rPr lang="en-US" sz="2200" dirty="0" smtClean="0"/>
              <a:t>By </a:t>
            </a:r>
            <a:r>
              <a:rPr lang="en-US" sz="2200" dirty="0" err="1" smtClean="0"/>
              <a:t>examing</a:t>
            </a:r>
            <a:r>
              <a:rPr lang="en-US" sz="2200" dirty="0" smtClean="0"/>
              <a:t> the problem we can notice that all the parameters are differentiable, including the parameterization. Therefore, the problem can be easily solved by gradient descent for example.</a:t>
            </a:r>
            <a:endParaRPr lang="en-US" sz="2200" dirty="0"/>
          </a:p>
        </p:txBody>
      </p:sp>
    </p:spTree>
    <p:extLst>
      <p:ext uri="{BB962C8B-B14F-4D97-AF65-F5344CB8AC3E}">
        <p14:creationId xmlns:p14="http://schemas.microsoft.com/office/powerpoint/2010/main" val="1596137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75" y="618517"/>
            <a:ext cx="8253661" cy="1478570"/>
          </a:xfrm>
        </p:spPr>
        <p:txBody>
          <a:bodyPr>
            <a:normAutofit/>
          </a:bodyPr>
          <a:lstStyle/>
          <a:p>
            <a:pPr algn="ctr"/>
            <a:r>
              <a:rPr lang="en-US" sz="4400" dirty="0" smtClean="0">
                <a:latin typeface="Tahoma" panose="020B0604030504040204" pitchFamily="34" charset="0"/>
                <a:ea typeface="Tahoma" panose="020B0604030504040204" pitchFamily="34" charset="0"/>
                <a:cs typeface="Tahoma" panose="020B0604030504040204" pitchFamily="34" charset="0"/>
              </a:rPr>
              <a:t>3d rendering in a nutshell</a:t>
            </a:r>
            <a:br>
              <a:rPr lang="en-US" sz="4400" dirty="0" smtClean="0">
                <a:latin typeface="Tahoma" panose="020B0604030504040204" pitchFamily="34" charset="0"/>
                <a:ea typeface="Tahoma" panose="020B0604030504040204" pitchFamily="34" charset="0"/>
                <a:cs typeface="Tahoma" panose="020B0604030504040204" pitchFamily="34" charset="0"/>
              </a:rPr>
            </a:br>
            <a:endParaRPr lang="he-IL" sz="4400"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4478" b="95274" l="5867" r="96267">
                        <a14:foregroundMark x1="29333" y1="12687" x2="25333" y2="6219"/>
                        <a14:foregroundMark x1="55200" y1="9701" x2="54400" y2="4726"/>
                        <a14:foregroundMark x1="16800" y1="33085" x2="10133" y2="37811"/>
                        <a14:foregroundMark x1="11467" y1="27612" x2="5867" y2="28607"/>
                        <a14:foregroundMark x1="34933" y1="81343" x2="33067" y2="92040"/>
                        <a14:foregroundMark x1="41600" y1="85572" x2="32000" y2="95522"/>
                        <a14:foregroundMark x1="83467" y1="78358" x2="92000" y2="78358"/>
                        <a14:foregroundMark x1="90933" y1="77612" x2="96267" y2="77114"/>
                      </a14:backgroundRemoval>
                    </a14:imgEffect>
                  </a14:imgLayer>
                </a14:imgProps>
              </a:ext>
            </a:extLst>
          </a:blip>
          <a:stretch>
            <a:fillRect/>
          </a:stretch>
        </p:blipFill>
        <p:spPr>
          <a:xfrm>
            <a:off x="1730058" y="3924426"/>
            <a:ext cx="2463088" cy="2640430"/>
          </a:xfrm>
          <a:prstGeom prst="rect">
            <a:avLst/>
          </a:prstGeom>
        </p:spPr>
      </p:pic>
      <p:pic>
        <p:nvPicPr>
          <p:cNvPr id="4" name="Picture 3"/>
          <p:cNvPicPr>
            <a:picLocks noChangeAspect="1"/>
          </p:cNvPicPr>
          <p:nvPr/>
        </p:nvPicPr>
        <p:blipFill>
          <a:blip r:embed="rId4"/>
          <a:stretch>
            <a:fillRect/>
          </a:stretch>
        </p:blipFill>
        <p:spPr>
          <a:xfrm>
            <a:off x="4844314" y="3876095"/>
            <a:ext cx="2805364" cy="2737092"/>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6796" b="91068" l="8766" r="92487">
                        <a14:foregroundMark x1="20394" y1="32427" x2="20036" y2="37476"/>
                        <a14:foregroundMark x1="26655" y1="19806" x2="33453" y2="26214"/>
                        <a14:foregroundMark x1="18247" y1="32039" x2="20572" y2="43495"/>
                        <a14:foregroundMark x1="13953" y1="33981" x2="12522" y2="40000"/>
                        <a14:foregroundMark x1="11807" y1="33786" x2="11807" y2="40194"/>
                        <a14:foregroundMark x1="86583" y1="69515" x2="89803" y2="71262"/>
                        <a14:foregroundMark x1="92487" y1="70680" x2="93023" y2="70680"/>
                        <a14:foregroundMark x1="51878" y1="82330" x2="43828" y2="88350"/>
                        <a14:foregroundMark x1="35778" y1="82718" x2="29696" y2="84466"/>
                        <a14:foregroundMark x1="34884" y1="78641" x2="30233" y2="78447"/>
                        <a14:foregroundMark x1="34884" y1="81165" x2="33810" y2="86408"/>
                        <a14:foregroundMark x1="37030" y1="85243" x2="33989" y2="89320"/>
                        <a14:foregroundMark x1="38104" y1="88932" x2="32737" y2="90874"/>
                        <a14:foregroundMark x1="50447" y1="88350" x2="55098" y2="91262"/>
                        <a14:foregroundMark x1="31127" y1="87767" x2="27191" y2="90097"/>
                        <a14:foregroundMark x1="31664" y1="71845" x2="27728" y2="71456"/>
                        <a14:foregroundMark x1="18068" y1="40388" x2="15385" y2="42330"/>
                        <a14:foregroundMark x1="14490" y1="40194" x2="10912" y2="39417"/>
                        <a14:foregroundMark x1="32200" y1="89903" x2="38104" y2="82136"/>
                        <a14:foregroundMark x1="52773" y1="83689" x2="50984" y2="91650"/>
                        <a14:foregroundMark x1="32200" y1="89320" x2="31127" y2="91068"/>
                        <a14:foregroundMark x1="13953" y1="37670" x2="8945" y2="35922"/>
                        <a14:foregroundMark x1="10733" y1="35146" x2="9302" y2="34369"/>
                        <a14:foregroundMark x1="46512" y1="14563" x2="48837" y2="6990"/>
                        <a14:foregroundMark x1="12522" y1="37670" x2="9839" y2="38641"/>
                        <a14:foregroundMark x1="11986" y1="40194" x2="10376" y2="40194"/>
                        <a14:foregroundMark x1="12701" y1="41165" x2="10912" y2="40971"/>
                        <a14:foregroundMark x1="11270" y1="40000" x2="9302" y2="39417"/>
                        <a14:foregroundMark x1="10197" y1="36505" x2="9660" y2="33010"/>
                        <a14:foregroundMark x1="10555" y1="40388" x2="8766" y2="37670"/>
                        <a14:foregroundMark x1="10376" y1="34563" x2="9481" y2="32233"/>
                      </a14:backgroundRemoval>
                    </a14:imgEffect>
                  </a14:imgLayer>
                </a14:imgProps>
              </a:ext>
            </a:extLst>
          </a:blip>
          <a:stretch>
            <a:fillRect/>
          </a:stretch>
        </p:blipFill>
        <p:spPr>
          <a:xfrm>
            <a:off x="7908399" y="3631281"/>
            <a:ext cx="3502400" cy="3226719"/>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165860" y="1539241"/>
                <a:ext cx="10035540" cy="2123658"/>
              </a:xfrm>
              <a:prstGeom prst="rect">
                <a:avLst/>
              </a:prstGeom>
            </p:spPr>
            <p:txBody>
              <a:bodyPr wrap="square">
                <a:spAutoFit/>
              </a:bodyPr>
              <a:lstStyle/>
              <a:p>
                <a:r>
                  <a:rPr lang="en-US" sz="2200" dirty="0" smtClean="0"/>
                  <a:t>The object’s geometry is usually saved as a collection of interconnected triangles called mesh. To render a realistic model, a texture is painted over the mesh. The texture is saved as an image that is applied to the model by using the so called UV-mapping. Every vertex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𝑐</m:t>
                        </m:r>
                      </m:e>
                      <m:sub>
                        <m:r>
                          <a:rPr lang="en-US" sz="2200" b="0" i="1" smtClean="0">
                            <a:latin typeface="Cambria Math" panose="02040503050406030204" pitchFamily="18" charset="0"/>
                          </a:rPr>
                          <m:t>𝑖</m:t>
                        </m:r>
                      </m:sub>
                    </m:sSub>
                  </m:oMath>
                </a14:m>
                <a:r>
                  <a:rPr lang="en-US" sz="2200" dirty="0" smtClean="0"/>
                  <a:t> in </a:t>
                </a:r>
                <a:r>
                  <a:rPr lang="en-US" sz="2200" dirty="0"/>
                  <a:t>the mesh is associated to a </a:t>
                </a:r>
                <a14:m>
                  <m:oMath xmlns:m="http://schemas.openxmlformats.org/officeDocument/2006/math">
                    <m:d>
                      <m:dPr>
                        <m:ctrlPr>
                          <a:rPr lang="en-US" sz="2200" b="0" i="1" dirty="0" smtClean="0">
                            <a:latin typeface="Cambria Math" panose="02040503050406030204" pitchFamily="18" charset="0"/>
                          </a:rPr>
                        </m:ctrlPr>
                      </m:dPr>
                      <m:e>
                        <m:sSub>
                          <m:sSubPr>
                            <m:ctrlPr>
                              <a:rPr lang="en-US" sz="2200" b="0" i="1" dirty="0" smtClean="0">
                                <a:latin typeface="Cambria Math" panose="02040503050406030204" pitchFamily="18" charset="0"/>
                              </a:rPr>
                            </m:ctrlPr>
                          </m:sSubPr>
                          <m:e>
                            <m:r>
                              <a:rPr lang="en-US" sz="2200" i="1" dirty="0" err="1">
                                <a:latin typeface="Cambria Math" panose="02040503050406030204" pitchFamily="18" charset="0"/>
                              </a:rPr>
                              <m:t>𝑢</m:t>
                            </m:r>
                          </m:e>
                          <m:sub>
                            <m:r>
                              <a:rPr lang="en-US" sz="2200" i="1" dirty="0" err="1">
                                <a:latin typeface="Cambria Math" panose="02040503050406030204" pitchFamily="18" charset="0"/>
                              </a:rPr>
                              <m:t>𝑖</m:t>
                            </m:r>
                          </m:sub>
                        </m:sSub>
                        <m:r>
                          <a:rPr lang="en-US" sz="2200" i="1" dirty="0" err="1">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i="1" dirty="0" err="1">
                                <a:latin typeface="Cambria Math" panose="02040503050406030204" pitchFamily="18" charset="0"/>
                              </a:rPr>
                              <m:t>𝑣</m:t>
                            </m:r>
                          </m:e>
                          <m:sub>
                            <m:r>
                              <a:rPr lang="en-US" sz="2200" i="1" dirty="0" err="1">
                                <a:latin typeface="Cambria Math" panose="02040503050406030204" pitchFamily="18" charset="0"/>
                              </a:rPr>
                              <m:t>𝑖</m:t>
                            </m:r>
                          </m:sub>
                        </m:sSub>
                      </m:e>
                    </m:d>
                  </m:oMath>
                </a14:m>
                <a:r>
                  <a:rPr lang="en-US" sz="2200" dirty="0" smtClean="0"/>
                  <a:t> coordinate </a:t>
                </a:r>
                <a:r>
                  <a:rPr lang="en-US" sz="2200" dirty="0"/>
                  <a:t>in the texture image. The model is then rendered, i.e. </a:t>
                </a:r>
                <a:r>
                  <a:rPr lang="en-US" sz="2200" dirty="0"/>
                  <a:t>drawn on screen, by coloring every triangle with the region of the image that is delimited by the </a:t>
                </a:r>
                <a14:m>
                  <m:oMath xmlns:m="http://schemas.openxmlformats.org/officeDocument/2006/math">
                    <m:r>
                      <a:rPr lang="en-US" sz="2200" i="1" dirty="0" smtClean="0">
                        <a:latin typeface="Cambria Math" panose="02040503050406030204" pitchFamily="18" charset="0"/>
                      </a:rPr>
                      <m:t>(</m:t>
                    </m:r>
                    <m:r>
                      <a:rPr lang="en-US" sz="2200" i="1" dirty="0" err="1" smtClean="0">
                        <a:latin typeface="Cambria Math" panose="02040503050406030204" pitchFamily="18" charset="0"/>
                      </a:rPr>
                      <m:t>𝑢</m:t>
                    </m:r>
                    <m:r>
                      <a:rPr lang="en-US" sz="2200" i="1" dirty="0" err="1" smtClean="0">
                        <a:latin typeface="Cambria Math" panose="02040503050406030204" pitchFamily="18" charset="0"/>
                      </a:rPr>
                      <m:t>,</m:t>
                    </m:r>
                    <m:r>
                      <a:rPr lang="en-US" sz="2200" i="1" dirty="0" err="1" smtClean="0">
                        <a:latin typeface="Cambria Math" panose="02040503050406030204" pitchFamily="18" charset="0"/>
                      </a:rPr>
                      <m:t>𝑣</m:t>
                    </m:r>
                    <m:r>
                      <a:rPr lang="en-US" sz="2200" i="1" dirty="0">
                        <a:latin typeface="Cambria Math" panose="02040503050406030204" pitchFamily="18" charset="0"/>
                      </a:rPr>
                      <m:t>)</m:t>
                    </m:r>
                  </m:oMath>
                </a14:m>
                <a:r>
                  <a:rPr lang="en-US" sz="2200" dirty="0"/>
                  <a:t> coordinates of its vertices. </a:t>
                </a:r>
                <a:endParaRPr lang="he-IL" sz="2200" dirty="0"/>
              </a:p>
            </p:txBody>
          </p:sp>
        </mc:Choice>
        <mc:Fallback>
          <p:sp>
            <p:nvSpPr>
              <p:cNvPr id="6" name="Rectangle 5"/>
              <p:cNvSpPr>
                <a:spLocks noRot="1" noChangeAspect="1" noMove="1" noResize="1" noEditPoints="1" noAdjustHandles="1" noChangeArrowheads="1" noChangeShapeType="1" noTextEdit="1"/>
              </p:cNvSpPr>
              <p:nvPr/>
            </p:nvSpPr>
            <p:spPr>
              <a:xfrm>
                <a:off x="1165860" y="1539241"/>
                <a:ext cx="10035540" cy="2123658"/>
              </a:xfrm>
              <a:prstGeom prst="rect">
                <a:avLst/>
              </a:prstGeom>
              <a:blipFill>
                <a:blip r:embed="rId7"/>
                <a:stretch>
                  <a:fillRect l="-789" t="-2011" b="-5172"/>
                </a:stretch>
              </a:blipFill>
            </p:spPr>
            <p:txBody>
              <a:bodyPr/>
              <a:lstStyle/>
              <a:p>
                <a:r>
                  <a:rPr lang="he-IL">
                    <a:noFill/>
                  </a:rPr>
                  <a:t> </a:t>
                </a:r>
              </a:p>
            </p:txBody>
          </p:sp>
        </mc:Fallback>
      </mc:AlternateContent>
    </p:spTree>
    <p:extLst>
      <p:ext uri="{BB962C8B-B14F-4D97-AF65-F5344CB8AC3E}">
        <p14:creationId xmlns:p14="http://schemas.microsoft.com/office/powerpoint/2010/main" val="2366493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990" y="2671906"/>
            <a:ext cx="8253661" cy="1478570"/>
          </a:xfrm>
        </p:spPr>
        <p:txBody>
          <a:bodyPr>
            <a:normAutofit/>
          </a:bodyPr>
          <a:lstStyle/>
          <a:p>
            <a:pPr algn="ctr" rtl="0"/>
            <a:r>
              <a:rPr lang="en-US" sz="4400" dirty="0">
                <a:latin typeface="Tahoma" panose="020B0604030504040204" pitchFamily="34" charset="0"/>
                <a:ea typeface="Tahoma" panose="020B0604030504040204" pitchFamily="34" charset="0"/>
                <a:cs typeface="Tahoma" panose="020B0604030504040204" pitchFamily="34" charset="0"/>
              </a:rPr>
              <a:t>Style transfer in 3D</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7626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problem</a:t>
            </a:r>
            <a:endParaRPr lang="he-IL" dirty="0"/>
          </a:p>
        </p:txBody>
      </p:sp>
      <p:sp>
        <p:nvSpPr>
          <p:cNvPr id="3" name="Content Placeholder 2"/>
          <p:cNvSpPr>
            <a:spLocks noGrp="1"/>
          </p:cNvSpPr>
          <p:nvPr>
            <p:ph idx="1"/>
          </p:nvPr>
        </p:nvSpPr>
        <p:spPr>
          <a:xfrm>
            <a:off x="1141412" y="2161255"/>
            <a:ext cx="9905999" cy="3541714"/>
          </a:xfrm>
        </p:spPr>
        <p:txBody>
          <a:bodyPr/>
          <a:lstStyle/>
          <a:p>
            <a:pPr algn="l" rtl="0"/>
            <a:r>
              <a:rPr lang="en-US" dirty="0" smtClean="0"/>
              <a:t>We would like to apply the style transfer technique on a 3d object.</a:t>
            </a:r>
          </a:p>
          <a:p>
            <a:pPr algn="l" rtl="0"/>
            <a:r>
              <a:rPr lang="en-US" dirty="0" smtClean="0"/>
              <a:t>Naïve solution: apply style transfer on the texture as a standalone image.</a:t>
            </a:r>
          </a:p>
          <a:p>
            <a:pPr algn="l" rtl="0"/>
            <a:r>
              <a:rPr lang="en-US" dirty="0" smtClean="0"/>
              <a:t>The naïve approach doesn’t work!</a:t>
            </a:r>
          </a:p>
          <a:p>
            <a:pPr algn="l" rtl="0"/>
            <a:endParaRPr lang="he-IL" dirty="0"/>
          </a:p>
        </p:txBody>
      </p:sp>
      <p:pic>
        <p:nvPicPr>
          <p:cNvPr id="47" name="Picture 46"/>
          <p:cNvPicPr>
            <a:picLocks noChangeAspect="1"/>
          </p:cNvPicPr>
          <p:nvPr/>
        </p:nvPicPr>
        <p:blipFill>
          <a:blip r:embed="rId2"/>
          <a:stretch>
            <a:fillRect/>
          </a:stretch>
        </p:blipFill>
        <p:spPr>
          <a:xfrm>
            <a:off x="2015837" y="4292554"/>
            <a:ext cx="2350565" cy="2361248"/>
          </a:xfrm>
          <a:prstGeom prst="rect">
            <a:avLst/>
          </a:prstGeom>
        </p:spPr>
      </p:pic>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backgroundRemoval t="4478" b="95274" l="5867" r="96267">
                        <a14:foregroundMark x1="29333" y1="12687" x2="25333" y2="6219"/>
                        <a14:foregroundMark x1="55200" y1="9701" x2="54400" y2="4726"/>
                        <a14:foregroundMark x1="16800" y1="33085" x2="10133" y2="37811"/>
                        <a14:foregroundMark x1="11467" y1="27612" x2="5867" y2="28607"/>
                        <a14:foregroundMark x1="34933" y1="81343" x2="33067" y2="92040"/>
                        <a14:foregroundMark x1="41600" y1="85572" x2="32000" y2="95522"/>
                        <a14:foregroundMark x1="83467" y1="78358" x2="92000" y2="78358"/>
                        <a14:foregroundMark x1="90933" y1="77612" x2="96267" y2="77114"/>
                      </a14:backgroundRemoval>
                    </a14:imgEffect>
                  </a14:imgLayer>
                </a14:imgProps>
              </a:ext>
            </a:extLst>
          </a:blip>
          <a:stretch>
            <a:fillRect/>
          </a:stretch>
        </p:blipFill>
        <p:spPr>
          <a:xfrm>
            <a:off x="4834426" y="4049168"/>
            <a:ext cx="2013019" cy="2157956"/>
          </a:xfrm>
          <a:prstGeom prst="rect">
            <a:avLst/>
          </a:prstGeom>
        </p:spPr>
      </p:pic>
      <p:pic>
        <p:nvPicPr>
          <p:cNvPr id="49" name="Picture 48"/>
          <p:cNvPicPr>
            <a:picLocks noChangeAspect="1"/>
          </p:cNvPicPr>
          <p:nvPr/>
        </p:nvPicPr>
        <p:blipFill>
          <a:blip r:embed="rId5"/>
          <a:stretch>
            <a:fillRect/>
          </a:stretch>
        </p:blipFill>
        <p:spPr>
          <a:xfrm>
            <a:off x="7813836" y="4292554"/>
            <a:ext cx="2498564" cy="2504295"/>
          </a:xfrm>
          <a:prstGeom prst="rect">
            <a:avLst/>
          </a:prstGeom>
        </p:spPr>
      </p:pic>
    </p:spTree>
    <p:extLst>
      <p:ext uri="{BB962C8B-B14F-4D97-AF65-F5344CB8AC3E}">
        <p14:creationId xmlns:p14="http://schemas.microsoft.com/office/powerpoint/2010/main" val="2988906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approach </a:t>
            </a:r>
            <a:endParaRPr lang="he-IL" dirty="0"/>
          </a:p>
        </p:txBody>
      </p:sp>
      <p:grpSp>
        <p:nvGrpSpPr>
          <p:cNvPr id="11" name="Group 10"/>
          <p:cNvGrpSpPr/>
          <p:nvPr/>
        </p:nvGrpSpPr>
        <p:grpSpPr>
          <a:xfrm>
            <a:off x="1890535" y="3919266"/>
            <a:ext cx="8407753" cy="2361248"/>
            <a:chOff x="1768187" y="2941366"/>
            <a:chExt cx="8407753" cy="2361248"/>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478" b="95274" l="5867" r="96267">
                          <a14:foregroundMark x1="29333" y1="12687" x2="25333" y2="6219"/>
                          <a14:foregroundMark x1="55200" y1="9701" x2="54400" y2="4726"/>
                          <a14:foregroundMark x1="16800" y1="33085" x2="10133" y2="37811"/>
                          <a14:foregroundMark x1="11467" y1="27612" x2="5867" y2="28607"/>
                          <a14:foregroundMark x1="34933" y1="81343" x2="33067" y2="92040"/>
                          <a14:foregroundMark x1="41600" y1="85572" x2="32000" y2="95522"/>
                          <a14:foregroundMark x1="83467" y1="78358" x2="92000" y2="78358"/>
                          <a14:foregroundMark x1="90933" y1="77612" x2="96267" y2="77114"/>
                        </a14:backgroundRemoval>
                      </a14:imgEffect>
                    </a14:imgLayer>
                  </a14:imgProps>
                </a:ext>
              </a:extLst>
            </a:blip>
            <a:stretch>
              <a:fillRect/>
            </a:stretch>
          </p:blipFill>
          <p:spPr>
            <a:xfrm>
              <a:off x="5087902" y="3055292"/>
              <a:ext cx="2013019" cy="2157956"/>
            </a:xfrm>
            <a:prstGeom prst="rect">
              <a:avLst/>
            </a:prstGeom>
          </p:spPr>
        </p:pic>
        <p:pic>
          <p:nvPicPr>
            <p:cNvPr id="5" name="Picture 4"/>
            <p:cNvPicPr>
              <a:picLocks noChangeAspect="1"/>
            </p:cNvPicPr>
            <p:nvPr/>
          </p:nvPicPr>
          <p:blipFill>
            <a:blip r:embed="rId4"/>
            <a:stretch>
              <a:fillRect/>
            </a:stretch>
          </p:blipFill>
          <p:spPr>
            <a:xfrm>
              <a:off x="1768187" y="2941366"/>
              <a:ext cx="2350565" cy="2361248"/>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3859" b="93569" l="8824" r="95882">
                          <a14:foregroundMark x1="14412" y1="37299" x2="8824" y2="34405"/>
                          <a14:foregroundMark x1="24412" y1="26045" x2="50882" y2="3859"/>
                          <a14:foregroundMark x1="82059" y1="71061" x2="96176" y2="75563"/>
                          <a14:foregroundMark x1="72353" y1="93569" x2="30294" y2="92926"/>
                          <a14:backgroundMark x1="51176" y1="26688" x2="82059" y2="11897"/>
                          <a14:backgroundMark x1="6765" y1="62701" x2="16765" y2="97428"/>
                          <a14:backgroundMark x1="41471" y1="96141" x2="35588" y2="96463"/>
                        </a14:backgroundRemoval>
                      </a14:imgEffect>
                    </a14:imgLayer>
                  </a14:imgProps>
                </a:ext>
              </a:extLst>
            </a:blip>
            <a:stretch>
              <a:fillRect/>
            </a:stretch>
          </p:blipFill>
          <p:spPr>
            <a:xfrm>
              <a:off x="7842519" y="3054793"/>
              <a:ext cx="2333421" cy="2134394"/>
            </a:xfrm>
            <a:prstGeom prst="rect">
              <a:avLst/>
            </a:prstGeom>
          </p:spPr>
        </p:pic>
        <p:sp>
          <p:nvSpPr>
            <p:cNvPr id="7" name="Cross 6"/>
            <p:cNvSpPr/>
            <p:nvPr/>
          </p:nvSpPr>
          <p:spPr>
            <a:xfrm>
              <a:off x="4346304" y="3861640"/>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251700" y="386164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7251700" y="405849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ackgroundRemoval t="445" b="97996" l="2489" r="96154">
                        <a14:foregroundMark x1="4977" y1="8909" x2="22172" y2="56347"/>
                        <a14:foregroundMark x1="9729" y1="34521" x2="4299" y2="47216"/>
                        <a14:foregroundMark x1="13575" y1="94655" x2="91403" y2="95546"/>
                        <a14:foregroundMark x1="96380" y1="72383" x2="94796" y2="97996"/>
                        <a14:foregroundMark x1="37783" y1="15813" x2="36878" y2="668"/>
                        <a14:foregroundMark x1="14253" y1="22940" x2="2489" y2="2895"/>
                      </a14:backgroundRemoval>
                    </a14:imgEffect>
                  </a14:imgLayer>
                </a14:imgProps>
              </a:ext>
            </a:extLst>
          </a:blip>
          <a:stretch>
            <a:fillRect/>
          </a:stretch>
        </p:blipFill>
        <p:spPr>
          <a:xfrm>
            <a:off x="7223269" y="493337"/>
            <a:ext cx="3157496" cy="320750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13" name="Straight Arrow Connector 12"/>
          <p:cNvCxnSpPr/>
          <p:nvPr/>
        </p:nvCxnSpPr>
        <p:spPr>
          <a:xfrm flipH="1">
            <a:off x="8637237" y="1562100"/>
            <a:ext cx="316263"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712819" y="1715294"/>
            <a:ext cx="316263"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822281" y="1868488"/>
            <a:ext cx="316263"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973445" y="2084388"/>
            <a:ext cx="316263"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329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Author’s approach </a:t>
            </a:r>
            <a:endParaRPr lang="he-IL"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478" b="95274" l="5867" r="96267">
                        <a14:foregroundMark x1="29333" y1="12687" x2="25333" y2="6219"/>
                        <a14:foregroundMark x1="55200" y1="9701" x2="54400" y2="4726"/>
                        <a14:foregroundMark x1="16800" y1="33085" x2="10133" y2="37811"/>
                        <a14:foregroundMark x1="11467" y1="27612" x2="5867" y2="28607"/>
                        <a14:foregroundMark x1="34933" y1="81343" x2="33067" y2="92040"/>
                        <a14:foregroundMark x1="41600" y1="85572" x2="32000" y2="95522"/>
                        <a14:foregroundMark x1="83467" y1="78358" x2="92000" y2="78358"/>
                        <a14:foregroundMark x1="90933" y1="77612" x2="96267" y2="77114"/>
                      </a14:backgroundRemoval>
                    </a14:imgEffect>
                  </a14:imgLayer>
                </a14:imgProps>
              </a:ext>
            </a:extLst>
          </a:blip>
          <a:stretch>
            <a:fillRect/>
          </a:stretch>
        </p:blipFill>
        <p:spPr>
          <a:xfrm>
            <a:off x="5210250" y="4033192"/>
            <a:ext cx="2013019" cy="2157956"/>
          </a:xfrm>
          <a:prstGeom prst="rect">
            <a:avLst/>
          </a:prstGeom>
        </p:spPr>
      </p:pic>
      <p:sp>
        <p:nvSpPr>
          <p:cNvPr id="7" name="Cross 6"/>
          <p:cNvSpPr/>
          <p:nvPr/>
        </p:nvSpPr>
        <p:spPr>
          <a:xfrm>
            <a:off x="4468652" y="4839540"/>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374048" y="483954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7374048" y="503639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223269" y="667236"/>
            <a:ext cx="2943502" cy="295028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rotWithShape="1">
          <a:blip r:embed="rId6"/>
          <a:srcRect l="1317" r="1468"/>
          <a:stretch/>
        </p:blipFill>
        <p:spPr>
          <a:xfrm>
            <a:off x="1951513" y="4048705"/>
            <a:ext cx="2101775" cy="2142443"/>
          </a:xfrm>
          <a:prstGeom prst="rect">
            <a:avLst/>
          </a:prstGeom>
        </p:spPr>
      </p:pic>
      <p:pic>
        <p:nvPicPr>
          <p:cNvPr id="14" name="Picture 13"/>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8380231" y="3734466"/>
            <a:ext cx="2327100" cy="2513268"/>
          </a:xfrm>
          <a:prstGeom prst="rect">
            <a:avLst/>
          </a:prstGeom>
        </p:spPr>
      </p:pic>
      <p:sp>
        <p:nvSpPr>
          <p:cNvPr id="15" name="TextBox 14"/>
          <p:cNvSpPr txBox="1"/>
          <p:nvPr/>
        </p:nvSpPr>
        <p:spPr>
          <a:xfrm>
            <a:off x="10223461" y="1675425"/>
            <a:ext cx="1647899" cy="1077218"/>
          </a:xfrm>
          <a:prstGeom prst="rect">
            <a:avLst/>
          </a:prstGeom>
          <a:noFill/>
        </p:spPr>
        <p:txBody>
          <a:bodyPr wrap="square" rtlCol="1">
            <a:spAutoFit/>
          </a:bodyPr>
          <a:lstStyle/>
          <a:p>
            <a:r>
              <a:rPr lang="en-US" sz="3200" dirty="0" smtClean="0"/>
              <a:t>NO SEAMS!</a:t>
            </a:r>
            <a:endParaRPr lang="he-IL" sz="3200" dirty="0"/>
          </a:p>
        </p:txBody>
      </p:sp>
    </p:spTree>
    <p:extLst>
      <p:ext uri="{BB962C8B-B14F-4D97-AF65-F5344CB8AC3E}">
        <p14:creationId xmlns:p14="http://schemas.microsoft.com/office/powerpoint/2010/main" val="2699163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1900" y="1246656"/>
            <a:ext cx="5689600" cy="4406900"/>
            <a:chOff x="3244215" y="2712720"/>
            <a:chExt cx="4597878" cy="3839527"/>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2644" b="96112" l="2208" r="95714">
                          <a14:foregroundMark x1="3636" y1="42302" x2="11299" y2="31415"/>
                          <a14:foregroundMark x1="22857" y1="13686" x2="16104" y2="2644"/>
                          <a14:foregroundMark x1="28442" y1="30793" x2="37792" y2="43235"/>
                          <a14:foregroundMark x1="47792" y1="33126" x2="58571" y2="40902"/>
                          <a14:foregroundMark x1="68182" y1="30016" x2="77403" y2="42457"/>
                          <a14:foregroundMark x1="68052" y1="55365" x2="77922" y2="69518"/>
                          <a14:foregroundMark x1="47792" y1="60342" x2="58571" y2="66874"/>
                          <a14:foregroundMark x1="28442" y1="58009" x2="38182" y2="69984"/>
                          <a14:foregroundMark x1="2208" y1="58165" x2="3506" y2="68118"/>
                          <a14:foregroundMark x1="47792" y1="83359" x2="58571" y2="95490"/>
                          <a14:foregroundMark x1="57273" y1="83981" x2="49870" y2="83826"/>
                          <a14:foregroundMark x1="47922" y1="92068" x2="47792" y2="94868"/>
                          <a14:foregroundMark x1="47922" y1="91446" x2="47662" y2="85537"/>
                          <a14:foregroundMark x1="57013" y1="85070" x2="58442" y2="95023"/>
                          <a14:foregroundMark x1="58052" y1="90358" x2="58052" y2="83204"/>
                          <a14:foregroundMark x1="52078" y1="96267" x2="47662" y2="96267"/>
                          <a14:foregroundMark x1="67662" y1="81960" x2="77792" y2="95490"/>
                          <a14:foregroundMark x1="86494" y1="55365" x2="95714" y2="70295"/>
                          <a14:foregroundMark x1="12078" y1="39658" x2="10260" y2="41058"/>
                          <a14:foregroundMark x1="11299" y1="42302" x2="6364" y2="42457"/>
                          <a14:foregroundMark x1="12597" y1="30638" x2="2857" y2="30638"/>
                          <a14:foregroundMark x1="3247" y1="31726" x2="2468" y2="41680"/>
                          <a14:foregroundMark x1="2857" y1="33904" x2="2338" y2="29549"/>
                          <a14:foregroundMark x1="3247" y1="30016" x2="11948" y2="29549"/>
                          <a14:foregroundMark x1="13247" y1="30327" x2="12987" y2="40747"/>
                          <a14:foregroundMark x1="2468" y1="42768" x2="13117" y2="42613"/>
                          <a14:foregroundMark x1="2338" y1="30949" x2="2208" y2="42457"/>
                          <a14:foregroundMark x1="13117" y1="30016" x2="12208" y2="29860"/>
                          <a14:foregroundMark x1="2727" y1="29705" x2="13247" y2="29705"/>
                          <a14:foregroundMark x1="13377" y1="31571" x2="13377" y2="42302"/>
                          <a14:backgroundMark x1="43506" y1="21306" x2="79870" y2="13219"/>
                          <a14:backgroundMark x1="41688" y1="80249" x2="18831" y2="88491"/>
                          <a14:backgroundMark x1="53766" y1="77449" x2="80130" y2="75428"/>
                          <a14:backgroundMark x1="79481" y1="49456" x2="23377" y2="46967"/>
                          <a14:backgroundMark x1="15325" y1="47278" x2="4156" y2="48834"/>
                          <a14:backgroundMark x1="3636" y1="19907" x2="4675" y2="3733"/>
                          <a14:backgroundMark x1="95714" y1="8398" x2="96364" y2="51477"/>
                          <a14:backgroundMark x1="96623" y1="78072" x2="95065" y2="94246"/>
                          <a14:backgroundMark x1="39351" y1="94246" x2="4286" y2="95645"/>
                          <a14:backgroundMark x1="4675" y1="80404" x2="5844" y2="91291"/>
                          <a14:backgroundMark x1="7792" y1="55521" x2="28571" y2="54743"/>
                          <a14:backgroundMark x1="28052" y1="72006" x2="7013" y2="71851"/>
                          <a14:backgroundMark x1="16753" y1="63297" x2="25714" y2="62519"/>
                          <a14:backgroundMark x1="1429" y1="28771" x2="1429" y2="45723"/>
                          <a14:backgroundMark x1="2727" y1="28616" x2="14156" y2="29393"/>
                          <a14:backgroundMark x1="14545" y1="28616" x2="13766" y2="43701"/>
                          <a14:backgroundMark x1="13377" y1="44168" x2="1948" y2="43546"/>
                          <a14:backgroundMark x1="25455" y1="67030" x2="14675" y2="68896"/>
                          <a14:backgroundMark x1="64026" y1="33748" x2="64675" y2="42924"/>
                          <a14:backgroundMark x1="41818" y1="32970" x2="41558" y2="41213"/>
                          <a14:backgroundMark x1="23117" y1="60964" x2="17662" y2="62364"/>
                          <a14:backgroundMark x1="81558" y1="60031" x2="80909" y2="72784"/>
                          <a14:backgroundMark x1="85584" y1="62675" x2="85065" y2="67496"/>
                          <a14:backgroundMark x1="79610" y1="59565" x2="80130" y2="64697"/>
                          <a14:backgroundMark x1="88442" y1="47745" x2="93117" y2="31726"/>
                          <a14:backgroundMark x1="84675" y1="32504" x2="84805" y2="47745"/>
                          <a14:backgroundMark x1="79870" y1="41680" x2="80649" y2="30016"/>
                          <a14:backgroundMark x1="79481" y1="36236" x2="79481" y2="37792"/>
                          <a14:backgroundMark x1="65974" y1="35148" x2="65714" y2="39036"/>
                          <a14:backgroundMark x1="24675" y1="28149" x2="20000" y2="40902"/>
                          <a14:backgroundMark x1="19091" y1="52411" x2="23117" y2="36703"/>
                          <a14:backgroundMark x1="13896" y1="60498" x2="13766" y2="64852"/>
                          <a14:backgroundMark x1="65325" y1="88336" x2="65325" y2="93624"/>
                          <a14:backgroundMark x1="84805" y1="91757" x2="94805" y2="78383"/>
                          <a14:backgroundMark x1="42727" y1="59565" x2="42597" y2="73406"/>
                          <a14:backgroundMark x1="39610" y1="66719" x2="39610" y2="57854"/>
                          <a14:backgroundMark x1="89610" y1="73717" x2="93377" y2="72162"/>
                        </a14:backgroundRemoval>
                      </a14:imgEffect>
                    </a14:imgLayer>
                  </a14:imgProps>
                </a:ext>
              </a:extLst>
            </a:blip>
            <a:stretch>
              <a:fillRect/>
            </a:stretch>
          </p:blipFill>
          <p:spPr>
            <a:xfrm>
              <a:off x="3244215" y="2712720"/>
              <a:ext cx="4597878" cy="3839527"/>
            </a:xfrm>
            <a:prstGeom prst="rect">
              <a:avLst/>
            </a:prstGeom>
          </p:spPr>
        </p:pic>
        <p:cxnSp>
          <p:nvCxnSpPr>
            <p:cNvPr id="6" name="Straight Arrow Connector 5"/>
            <p:cNvCxnSpPr/>
            <p:nvPr/>
          </p:nvCxnSpPr>
          <p:spPr>
            <a:xfrm>
              <a:off x="3865245" y="5240789"/>
              <a:ext cx="678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046345" y="5240789"/>
              <a:ext cx="3781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79795" y="5240789"/>
              <a:ext cx="3781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70383" y="5216291"/>
              <a:ext cx="3305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65245" y="4126364"/>
              <a:ext cx="6496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46345" y="4126364"/>
              <a:ext cx="3781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79795" y="4126364"/>
              <a:ext cx="3781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79795" y="6245677"/>
              <a:ext cx="3781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5400000" flipH="1" flipV="1">
              <a:off x="6834258" y="5541513"/>
              <a:ext cx="659946" cy="587691"/>
            </a:xfrm>
            <a:prstGeom prst="curvedConnector3">
              <a:avLst>
                <a:gd name="adj1" fmla="val 2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6200000" flipH="1">
              <a:off x="6824736" y="4162492"/>
              <a:ext cx="659946" cy="587691"/>
            </a:xfrm>
            <a:prstGeom prst="curvedConnector3">
              <a:avLst>
                <a:gd name="adj1" fmla="val 2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H="1">
              <a:off x="3894204" y="3505718"/>
              <a:ext cx="836554" cy="404738"/>
            </a:xfrm>
            <a:prstGeom prst="curvedConnector3">
              <a:avLst>
                <a:gd name="adj1" fmla="val 995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6200000" flipH="1">
              <a:off x="3348477" y="4045845"/>
              <a:ext cx="1950979" cy="438908"/>
            </a:xfrm>
            <a:prstGeom prst="curvedConnector3">
              <a:avLst>
                <a:gd name="adj1" fmla="val 9979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041582" y="5076209"/>
              <a:ext cx="335279"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76099" y="5070829"/>
              <a:ext cx="286701"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865245" y="5070829"/>
              <a:ext cx="649605"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931218" y="5070829"/>
              <a:ext cx="42672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ontent Placeholder 22"/>
          <p:cNvSpPr>
            <a:spLocks noGrp="1"/>
          </p:cNvSpPr>
          <p:nvPr>
            <p:ph idx="1"/>
          </p:nvPr>
        </p:nvSpPr>
        <p:spPr>
          <a:xfrm>
            <a:off x="1141408" y="490786"/>
            <a:ext cx="4605587" cy="5003801"/>
          </a:xfrm>
        </p:spPr>
        <p:txBody>
          <a:bodyPr>
            <a:normAutofit fontScale="25000" lnSpcReduction="20000"/>
          </a:bodyPr>
          <a:lstStyle/>
          <a:p>
            <a:pPr algn="l" rtl="0"/>
            <a:r>
              <a:rPr lang="en-US" sz="8800" dirty="0"/>
              <a:t>At </a:t>
            </a:r>
            <a:r>
              <a:rPr lang="en-US" sz="8800" dirty="0"/>
              <a:t>each iteration, </a:t>
            </a:r>
            <a:r>
              <a:rPr lang="en-US" sz="8800" dirty="0"/>
              <a:t>a </a:t>
            </a:r>
            <a:r>
              <a:rPr lang="en-US" sz="8800" dirty="0"/>
              <a:t>random view </a:t>
            </a:r>
            <a:r>
              <a:rPr lang="en-US" sz="8800" dirty="0"/>
              <a:t>point, oriented </a:t>
            </a:r>
            <a:r>
              <a:rPr lang="en-US" sz="8800" dirty="0"/>
              <a:t>toward the </a:t>
            </a:r>
            <a:r>
              <a:rPr lang="en-US" sz="8800" dirty="0"/>
              <a:t>center of </a:t>
            </a:r>
            <a:r>
              <a:rPr lang="en-US" sz="8800" dirty="0"/>
              <a:t>the </a:t>
            </a:r>
            <a:r>
              <a:rPr lang="en-US" sz="8800" dirty="0"/>
              <a:t>object,</a:t>
            </a:r>
            <a:r>
              <a:rPr lang="en-US" sz="8800" dirty="0"/>
              <a:t> is sampled</a:t>
            </a:r>
            <a:r>
              <a:rPr lang="en-US" sz="8800" dirty="0"/>
              <a:t> </a:t>
            </a:r>
            <a:r>
              <a:rPr lang="en-US" sz="8800" dirty="0"/>
              <a:t>and </a:t>
            </a:r>
            <a:r>
              <a:rPr lang="en-US" sz="8800" dirty="0"/>
              <a:t>two images are rendered: </a:t>
            </a:r>
            <a:r>
              <a:rPr lang="en-US" sz="8800" dirty="0"/>
              <a:t>one with the original texture, </a:t>
            </a:r>
            <a:r>
              <a:rPr lang="en-US" sz="8800" dirty="0"/>
              <a:t>and </a:t>
            </a:r>
            <a:r>
              <a:rPr lang="en-US" sz="8800" dirty="0"/>
              <a:t>one with the texture that we are currently </a:t>
            </a:r>
            <a:r>
              <a:rPr lang="en-US" sz="8800" dirty="0"/>
              <a:t>optimizing.</a:t>
            </a:r>
          </a:p>
          <a:p>
            <a:pPr algn="l" rtl="0"/>
            <a:r>
              <a:rPr lang="en-US" sz="8800" dirty="0"/>
              <a:t>After the images are rendered</a:t>
            </a:r>
            <a:r>
              <a:rPr lang="en-US" sz="8800" dirty="0"/>
              <a:t>, </a:t>
            </a:r>
            <a:r>
              <a:rPr lang="en-US" sz="8800" dirty="0"/>
              <a:t>the algorithm optimizes </a:t>
            </a:r>
            <a:r>
              <a:rPr lang="en-US" sz="8800" dirty="0"/>
              <a:t>for the style-transfer objective </a:t>
            </a:r>
            <a:r>
              <a:rPr lang="en-US" sz="8800" dirty="0"/>
              <a:t>function introduced by Gatys.</a:t>
            </a:r>
          </a:p>
          <a:p>
            <a:pPr algn="l" rtl="0"/>
            <a:r>
              <a:rPr lang="en-US" sz="8800" dirty="0"/>
              <a:t>The parameterization is mapped </a:t>
            </a:r>
            <a:r>
              <a:rPr lang="en-US" sz="8800" dirty="0"/>
              <a:t>back in the UV-mapped </a:t>
            </a:r>
            <a:r>
              <a:rPr lang="en-US" sz="8800" dirty="0"/>
              <a:t>texture(we know the reverse mapping). </a:t>
            </a:r>
            <a:r>
              <a:rPr lang="en-US" sz="8800" dirty="0"/>
              <a:t>The procedure is then iterated until the desired blend of content and style is obtained in the target texture. </a:t>
            </a:r>
          </a:p>
          <a:p>
            <a:pPr algn="l" rtl="0"/>
            <a:endParaRPr lang="he-IL" dirty="0"/>
          </a:p>
        </p:txBody>
      </p:sp>
      <p:sp>
        <p:nvSpPr>
          <p:cNvPr id="24" name="TextBox 23"/>
          <p:cNvSpPr txBox="1"/>
          <p:nvPr/>
        </p:nvSpPr>
        <p:spPr>
          <a:xfrm>
            <a:off x="8584342" y="3131709"/>
            <a:ext cx="1523304" cy="369332"/>
          </a:xfrm>
          <a:prstGeom prst="rect">
            <a:avLst/>
          </a:prstGeom>
          <a:noFill/>
        </p:spPr>
        <p:txBody>
          <a:bodyPr wrap="square" rtlCol="1">
            <a:spAutoFit/>
          </a:bodyPr>
          <a:lstStyle/>
          <a:p>
            <a:r>
              <a:rPr lang="en-US" dirty="0" smtClean="0"/>
              <a:t>Content image</a:t>
            </a:r>
            <a:endParaRPr lang="he-IL" dirty="0"/>
          </a:p>
        </p:txBody>
      </p:sp>
      <p:sp>
        <p:nvSpPr>
          <p:cNvPr id="25" name="TextBox 24"/>
          <p:cNvSpPr txBox="1"/>
          <p:nvPr/>
        </p:nvSpPr>
        <p:spPr>
          <a:xfrm>
            <a:off x="8558942" y="4346931"/>
            <a:ext cx="1523304" cy="369332"/>
          </a:xfrm>
          <a:prstGeom prst="rect">
            <a:avLst/>
          </a:prstGeom>
          <a:noFill/>
        </p:spPr>
        <p:txBody>
          <a:bodyPr wrap="square" rtlCol="1">
            <a:spAutoFit/>
          </a:bodyPr>
          <a:lstStyle/>
          <a:p>
            <a:r>
              <a:rPr lang="en-US" dirty="0" smtClean="0"/>
              <a:t>learned image</a:t>
            </a:r>
            <a:endParaRPr lang="he-IL" dirty="0"/>
          </a:p>
        </p:txBody>
      </p:sp>
      <p:sp>
        <p:nvSpPr>
          <p:cNvPr id="26" name="TextBox 25"/>
          <p:cNvSpPr txBox="1"/>
          <p:nvPr/>
        </p:nvSpPr>
        <p:spPr>
          <a:xfrm>
            <a:off x="8641642" y="5494587"/>
            <a:ext cx="1523304" cy="369332"/>
          </a:xfrm>
          <a:prstGeom prst="rect">
            <a:avLst/>
          </a:prstGeom>
          <a:noFill/>
        </p:spPr>
        <p:txBody>
          <a:bodyPr wrap="square" rtlCol="1">
            <a:spAutoFit/>
          </a:bodyPr>
          <a:lstStyle/>
          <a:p>
            <a:r>
              <a:rPr lang="en-US" dirty="0" smtClean="0"/>
              <a:t>style image</a:t>
            </a:r>
            <a:endParaRPr lang="he-IL" dirty="0"/>
          </a:p>
        </p:txBody>
      </p:sp>
      <p:sp>
        <p:nvSpPr>
          <p:cNvPr id="27" name="Rectangle 26"/>
          <p:cNvSpPr/>
          <p:nvPr/>
        </p:nvSpPr>
        <p:spPr>
          <a:xfrm>
            <a:off x="8863394" y="231943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p:cNvSpPr/>
          <p:nvPr/>
        </p:nvSpPr>
        <p:spPr>
          <a:xfrm>
            <a:off x="8873910" y="3554963"/>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p:cNvSpPr txBox="1"/>
          <p:nvPr/>
        </p:nvSpPr>
        <p:spPr>
          <a:xfrm>
            <a:off x="5867400" y="3041879"/>
            <a:ext cx="1648380" cy="369332"/>
          </a:xfrm>
          <a:prstGeom prst="rect">
            <a:avLst/>
          </a:prstGeom>
          <a:noFill/>
        </p:spPr>
        <p:txBody>
          <a:bodyPr wrap="square" rtlCol="1">
            <a:spAutoFit/>
          </a:bodyPr>
          <a:lstStyle/>
          <a:p>
            <a:r>
              <a:rPr lang="en-US" dirty="0" smtClean="0"/>
              <a:t>Original texture</a:t>
            </a:r>
            <a:endParaRPr lang="he-IL" dirty="0"/>
          </a:p>
        </p:txBody>
      </p:sp>
      <p:sp>
        <p:nvSpPr>
          <p:cNvPr id="30" name="TextBox 29"/>
          <p:cNvSpPr txBox="1"/>
          <p:nvPr/>
        </p:nvSpPr>
        <p:spPr>
          <a:xfrm>
            <a:off x="5851609" y="4320985"/>
            <a:ext cx="1648380" cy="369332"/>
          </a:xfrm>
          <a:prstGeom prst="rect">
            <a:avLst/>
          </a:prstGeom>
          <a:noFill/>
        </p:spPr>
        <p:txBody>
          <a:bodyPr wrap="square" rtlCol="1">
            <a:spAutoFit/>
          </a:bodyPr>
          <a:lstStyle/>
          <a:p>
            <a:r>
              <a:rPr lang="en-US" dirty="0" smtClean="0"/>
              <a:t>Learned texture</a:t>
            </a:r>
            <a:endParaRPr lang="he-IL" dirty="0"/>
          </a:p>
        </p:txBody>
      </p:sp>
    </p:spTree>
    <p:extLst>
      <p:ext uri="{BB962C8B-B14F-4D97-AF65-F5344CB8AC3E}">
        <p14:creationId xmlns:p14="http://schemas.microsoft.com/office/powerpoint/2010/main" val="2276558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The results</a:t>
            </a:r>
            <a:endParaRPr lang="he-IL" dirty="0"/>
          </a:p>
        </p:txBody>
      </p:sp>
      <p:sp>
        <p:nvSpPr>
          <p:cNvPr id="4" name="Subtitle 3"/>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2978272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8181579" y="3493643"/>
            <a:ext cx="2988148" cy="2825002"/>
          </a:xfrm>
          <a:prstGeom prst="rect">
            <a:avLst/>
          </a:prstGeom>
        </p:spPr>
      </p:pic>
      <p:sp>
        <p:nvSpPr>
          <p:cNvPr id="7" name="Cross 6"/>
          <p:cNvSpPr/>
          <p:nvPr/>
        </p:nvSpPr>
        <p:spPr>
          <a:xfrm>
            <a:off x="4065798" y="4789158"/>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374048" y="483954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7374048" y="5036390"/>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p:cNvPicPr>
            <a:picLocks noChangeAspect="1"/>
          </p:cNvPicPr>
          <p:nvPr/>
        </p:nvPicPr>
        <p:blipFill>
          <a:blip r:embed="rId4"/>
          <a:stretch>
            <a:fillRect/>
          </a:stretch>
        </p:blipFill>
        <p:spPr>
          <a:xfrm>
            <a:off x="1539984" y="4000398"/>
            <a:ext cx="2181225" cy="2190750"/>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634" y1="48739" x2="2817" y2="37395"/>
                      </a14:backgroundRemoval>
                    </a14:imgEffect>
                  </a14:imgLayer>
                </a14:imgProps>
              </a:ext>
            </a:extLst>
          </a:blip>
          <a:stretch>
            <a:fillRect/>
          </a:stretch>
        </p:blipFill>
        <p:spPr>
          <a:xfrm>
            <a:off x="4873329" y="3423793"/>
            <a:ext cx="2500719" cy="2794231"/>
          </a:xfrm>
          <a:prstGeom prst="rect">
            <a:avLst/>
          </a:prstGeom>
        </p:spPr>
      </p:pic>
      <p:pic>
        <p:nvPicPr>
          <p:cNvPr id="14" name="Picture 13"/>
          <p:cNvPicPr>
            <a:picLocks noChangeAspect="1"/>
          </p:cNvPicPr>
          <p:nvPr/>
        </p:nvPicPr>
        <p:blipFill>
          <a:blip r:embed="rId7"/>
          <a:stretch>
            <a:fillRect/>
          </a:stretch>
        </p:blipFill>
        <p:spPr>
          <a:xfrm>
            <a:off x="1539984" y="1009650"/>
            <a:ext cx="2181225" cy="2171700"/>
          </a:xfrm>
          <a:prstGeom prst="rect">
            <a:avLst/>
          </a:prstGeom>
        </p:spPr>
      </p:pic>
      <p:pic>
        <p:nvPicPr>
          <p:cNvPr id="15" name="Picture 14"/>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7869348" y="552450"/>
            <a:ext cx="3126196" cy="2871343"/>
          </a:xfrm>
          <a:prstGeom prst="rect">
            <a:avLst/>
          </a:prstGeom>
        </p:spPr>
      </p:pic>
      <p:sp>
        <p:nvSpPr>
          <p:cNvPr id="17" name="Cross 16"/>
          <p:cNvSpPr/>
          <p:nvPr/>
        </p:nvSpPr>
        <p:spPr>
          <a:xfrm>
            <a:off x="4042323" y="1930936"/>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p:cNvSpPr/>
          <p:nvPr/>
        </p:nvSpPr>
        <p:spPr>
          <a:xfrm>
            <a:off x="7223269" y="1949567"/>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p:cNvSpPr/>
          <p:nvPr/>
        </p:nvSpPr>
        <p:spPr>
          <a:xfrm>
            <a:off x="7223269" y="2146417"/>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 name="Picture 1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634" y1="48739" x2="2817" y2="37395"/>
                      </a14:backgroundRemoval>
                    </a14:imgEffect>
                  </a14:imgLayer>
                </a14:imgProps>
              </a:ext>
            </a:extLst>
          </a:blip>
          <a:stretch>
            <a:fillRect/>
          </a:stretch>
        </p:blipFill>
        <p:spPr>
          <a:xfrm>
            <a:off x="4722550" y="533820"/>
            <a:ext cx="2500719" cy="2794231"/>
          </a:xfrm>
          <a:prstGeom prst="rect">
            <a:avLst/>
          </a:prstGeom>
        </p:spPr>
      </p:pic>
    </p:spTree>
    <p:extLst>
      <p:ext uri="{BB962C8B-B14F-4D97-AF65-F5344CB8AC3E}">
        <p14:creationId xmlns:p14="http://schemas.microsoft.com/office/powerpoint/2010/main" val="11124162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Autofit/>
          </a:bodyPr>
          <a:lstStyle/>
          <a:p>
            <a:r>
              <a:rPr lang="en-US" sz="4400" dirty="0" smtClean="0">
                <a:latin typeface="Rockwell" panose="02060603020205020403" pitchFamily="18" charset="0"/>
              </a:rPr>
              <a:t>What is neural </a:t>
            </a:r>
            <a:r>
              <a:rPr lang="en-US" sz="4400" dirty="0">
                <a:latin typeface="Rockwell" panose="02060603020205020403" pitchFamily="18" charset="0"/>
              </a:rPr>
              <a:t>s</a:t>
            </a:r>
            <a:r>
              <a:rPr lang="en-US" sz="4400" dirty="0" smtClean="0">
                <a:latin typeface="Rockwell" panose="02060603020205020403" pitchFamily="18" charset="0"/>
              </a:rPr>
              <a:t>tyle transfer?</a:t>
            </a:r>
            <a:endParaRPr lang="en-US" sz="4400" dirty="0">
              <a:latin typeface="Rockwell" panose="02060603020205020403" pitchFamily="18" charset="0"/>
            </a:endParaRPr>
          </a:p>
        </p:txBody>
      </p:sp>
      <p:sp>
        <p:nvSpPr>
          <p:cNvPr id="3" name="Content Placeholder 2"/>
          <p:cNvSpPr>
            <a:spLocks noGrp="1"/>
          </p:cNvSpPr>
          <p:nvPr>
            <p:ph idx="1"/>
          </p:nvPr>
        </p:nvSpPr>
        <p:spPr>
          <a:xfrm>
            <a:off x="1141412" y="2249487"/>
            <a:ext cx="9582735" cy="4127250"/>
          </a:xfrm>
        </p:spPr>
        <p:txBody>
          <a:bodyPr>
            <a:normAutofit/>
          </a:bodyPr>
          <a:lstStyle/>
          <a:p>
            <a:pPr algn="l" rtl="0"/>
            <a:r>
              <a:rPr lang="en-US" dirty="0" smtClean="0"/>
              <a:t>Optimization technique used to take 3 images and blend them together:</a:t>
            </a:r>
            <a:endParaRPr lang="en-US" dirty="0"/>
          </a:p>
          <a:p>
            <a:pPr lvl="1" algn="l" rtl="0"/>
            <a:r>
              <a:rPr lang="en-US" sz="2400" dirty="0"/>
              <a:t>Content image</a:t>
            </a:r>
          </a:p>
          <a:p>
            <a:pPr lvl="1" algn="l" rtl="0"/>
            <a:r>
              <a:rPr lang="en-US" sz="2400" dirty="0"/>
              <a:t>Style reference image</a:t>
            </a:r>
          </a:p>
          <a:p>
            <a:pPr lvl="1" algn="l" rtl="0"/>
            <a:r>
              <a:rPr lang="en-US" sz="2400" dirty="0"/>
              <a:t>Input image</a:t>
            </a:r>
          </a:p>
          <a:p>
            <a:pPr algn="l" rtl="0"/>
            <a:r>
              <a:rPr lang="en-US" dirty="0" smtClean="0"/>
              <a:t>The result thrives to look like the content image, while mimicking the style of the style reference image.</a:t>
            </a:r>
          </a:p>
          <a:p>
            <a:pPr marL="457200" lvl="1" indent="0" algn="l" rtl="0">
              <a:buNone/>
            </a:pPr>
            <a:endParaRPr lang="he-IL" sz="2400" dirty="0"/>
          </a:p>
        </p:txBody>
      </p:sp>
    </p:spTree>
    <p:extLst>
      <p:ext uri="{BB962C8B-B14F-4D97-AF65-F5344CB8AC3E}">
        <p14:creationId xmlns:p14="http://schemas.microsoft.com/office/powerpoint/2010/main" val="3253689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732" b="3031"/>
          <a:stretch/>
        </p:blipFill>
        <p:spPr>
          <a:xfrm>
            <a:off x="1968500" y="3860800"/>
            <a:ext cx="2181225" cy="2095499"/>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5203031" y="3671065"/>
            <a:ext cx="2243137" cy="2378402"/>
          </a:xfrm>
          <a:prstGeom prst="rect">
            <a:avLst/>
          </a:prstGeom>
        </p:spPr>
      </p:pic>
      <p:sp>
        <p:nvSpPr>
          <p:cNvPr id="6" name="Cross 5"/>
          <p:cNvSpPr/>
          <p:nvPr/>
        </p:nvSpPr>
        <p:spPr>
          <a:xfrm>
            <a:off x="4713498" y="4624058"/>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7406253" y="4708706"/>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406253" y="4905556"/>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8311120" y="3737641"/>
            <a:ext cx="2216660" cy="2202124"/>
          </a:xfrm>
          <a:prstGeom prst="rect">
            <a:avLst/>
          </a:prstGeom>
        </p:spPr>
      </p:pic>
      <p:sp>
        <p:nvSpPr>
          <p:cNvPr id="12" name="Cross 11"/>
          <p:cNvSpPr/>
          <p:nvPr/>
        </p:nvSpPr>
        <p:spPr>
          <a:xfrm>
            <a:off x="4673583" y="2006450"/>
            <a:ext cx="529448" cy="520700"/>
          </a:xfrm>
          <a:prstGeom prst="plus">
            <a:avLst>
              <a:gd name="adj" fmla="val 371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7366338" y="2134155"/>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7366338" y="2331005"/>
            <a:ext cx="495300" cy="151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66794" y1="44611" x2="73282" y2="52096"/>
                        <a14:foregroundMark x1="73282" y1="56287" x2="71374" y2="59880"/>
                        <a14:foregroundMark x1="89313" y1="48503" x2="84733" y2="40120"/>
                      </a14:backgroundRemoval>
                    </a14:imgEffect>
                  </a14:imgLayer>
                </a14:imgProps>
              </a:ext>
            </a:extLst>
          </a:blip>
          <a:stretch>
            <a:fillRect/>
          </a:stretch>
        </p:blipFill>
        <p:spPr>
          <a:xfrm>
            <a:off x="8311120" y="655224"/>
            <a:ext cx="2320239" cy="2957862"/>
          </a:xfrm>
          <a:prstGeom prst="rect">
            <a:avLst/>
          </a:prstGeom>
        </p:spPr>
      </p:pic>
      <p:pic>
        <p:nvPicPr>
          <p:cNvPr id="17" name="Picture 16"/>
          <p:cNvPicPr>
            <a:picLocks noChangeAspect="1"/>
          </p:cNvPicPr>
          <p:nvPr/>
        </p:nvPicPr>
        <p:blipFill>
          <a:blip r:embed="rId9"/>
          <a:stretch>
            <a:fillRect/>
          </a:stretch>
        </p:blipFill>
        <p:spPr>
          <a:xfrm>
            <a:off x="1987550" y="1311410"/>
            <a:ext cx="2162175" cy="2190750"/>
          </a:xfrm>
          <a:prstGeom prst="rect">
            <a:avLst/>
          </a:prstGeom>
        </p:spPr>
      </p:pic>
      <p:pic>
        <p:nvPicPr>
          <p:cNvPr id="18" name="Picture 17"/>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4995296" y="800044"/>
            <a:ext cx="2410957" cy="2971342"/>
          </a:xfrm>
          <a:prstGeom prst="rect">
            <a:avLst/>
          </a:prstGeom>
        </p:spPr>
      </p:pic>
    </p:spTree>
    <p:extLst>
      <p:ext uri="{BB962C8B-B14F-4D97-AF65-F5344CB8AC3E}">
        <p14:creationId xmlns:p14="http://schemas.microsoft.com/office/powerpoint/2010/main" val="2063742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he-IL" dirty="0"/>
          </a:p>
        </p:txBody>
      </p:sp>
      <p:sp>
        <p:nvSpPr>
          <p:cNvPr id="3" name="Content Placeholder 2"/>
          <p:cNvSpPr>
            <a:spLocks noGrp="1"/>
          </p:cNvSpPr>
          <p:nvPr>
            <p:ph idx="1"/>
          </p:nvPr>
        </p:nvSpPr>
        <p:spPr/>
        <p:txBody>
          <a:bodyPr/>
          <a:lstStyle/>
          <a:p>
            <a:pPr algn="l" rtl="0"/>
            <a:r>
              <a:rPr lang="en-US" dirty="0"/>
              <a:t>An Atari Model Zoo for Analyzing, Visualizing, and Comparing Deep Reinforcement Learning </a:t>
            </a:r>
            <a:r>
              <a:rPr lang="en-US" dirty="0" smtClean="0"/>
              <a:t>Agents.</a:t>
            </a:r>
          </a:p>
          <a:p>
            <a:pPr algn="l" rtl="0"/>
            <a:r>
              <a:rPr lang="en-US" dirty="0"/>
              <a:t>Interactive CPPNs in </a:t>
            </a:r>
            <a:r>
              <a:rPr lang="en-US" dirty="0" smtClean="0"/>
              <a:t>GLSL.</a:t>
            </a:r>
            <a:endParaRPr lang="en-US" dirty="0"/>
          </a:p>
          <a:p>
            <a:pPr algn="l" rtl="0"/>
            <a:endParaRPr lang="he-IL" dirty="0"/>
          </a:p>
        </p:txBody>
      </p:sp>
    </p:spTree>
    <p:extLst>
      <p:ext uri="{BB962C8B-B14F-4D97-AF65-F5344CB8AC3E}">
        <p14:creationId xmlns:p14="http://schemas.microsoft.com/office/powerpoint/2010/main" val="3490688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he-IL" dirty="0"/>
          </a:p>
        </p:txBody>
      </p:sp>
      <p:sp>
        <p:nvSpPr>
          <p:cNvPr id="3" name="Content Placeholder 2"/>
          <p:cNvSpPr>
            <a:spLocks noGrp="1"/>
          </p:cNvSpPr>
          <p:nvPr>
            <p:ph idx="1"/>
          </p:nvPr>
        </p:nvSpPr>
        <p:spPr/>
        <p:txBody>
          <a:bodyPr/>
          <a:lstStyle/>
          <a:p>
            <a:pPr algn="l" rtl="0"/>
            <a:r>
              <a:rPr lang="en-US" dirty="0" smtClean="0"/>
              <a:t>The </a:t>
            </a:r>
            <a:r>
              <a:rPr lang="en-US" dirty="0"/>
              <a:t>article </a:t>
            </a:r>
            <a:r>
              <a:rPr lang="en-US" dirty="0" smtClean="0"/>
              <a:t>focuses </a:t>
            </a:r>
            <a:r>
              <a:rPr lang="en-US" dirty="0"/>
              <a:t>on </a:t>
            </a:r>
            <a:r>
              <a:rPr lang="en-US" i="1" dirty="0"/>
              <a:t>differentiable</a:t>
            </a:r>
            <a:r>
              <a:rPr lang="en-US" dirty="0"/>
              <a:t> image parameterizations, because they are easy to optimize </a:t>
            </a:r>
            <a:r>
              <a:rPr lang="en-US" dirty="0" smtClean="0"/>
              <a:t>and </a:t>
            </a:r>
            <a:r>
              <a:rPr lang="en-US" dirty="0"/>
              <a:t>cover a wide range of possible applications. </a:t>
            </a:r>
            <a:endParaRPr lang="en-US" dirty="0" smtClean="0"/>
          </a:p>
          <a:p>
            <a:pPr algn="l" rtl="0"/>
            <a:r>
              <a:rPr lang="en-US" dirty="0" smtClean="0"/>
              <a:t>We’ll see some examples which didn’t turn out as well…</a:t>
            </a:r>
            <a:endParaRPr lang="he-IL" dirty="0"/>
          </a:p>
        </p:txBody>
      </p:sp>
    </p:spTree>
    <p:extLst>
      <p:ext uri="{BB962C8B-B14F-4D97-AF65-F5344CB8AC3E}">
        <p14:creationId xmlns:p14="http://schemas.microsoft.com/office/powerpoint/2010/main" val="612994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INSERT COOL PICS</a:t>
            </a:r>
            <a:endParaRPr lang="he-IL" dirty="0"/>
          </a:p>
        </p:txBody>
      </p:sp>
    </p:spTree>
    <p:extLst>
      <p:ext uri="{BB962C8B-B14F-4D97-AF65-F5344CB8AC3E}">
        <p14:creationId xmlns:p14="http://schemas.microsoft.com/office/powerpoint/2010/main" val="2117820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Examples</a:t>
            </a:r>
            <a:endParaRPr lang="he-IL" dirty="0"/>
          </a:p>
        </p:txBody>
      </p:sp>
      <p:pic>
        <p:nvPicPr>
          <p:cNvPr id="6" name="Picture 5"/>
          <p:cNvPicPr>
            <a:picLocks noChangeAspect="1"/>
          </p:cNvPicPr>
          <p:nvPr/>
        </p:nvPicPr>
        <p:blipFill>
          <a:blip r:embed="rId2"/>
          <a:stretch>
            <a:fillRect/>
          </a:stretch>
        </p:blipFill>
        <p:spPr>
          <a:xfrm>
            <a:off x="5014411" y="1918034"/>
            <a:ext cx="6334125" cy="4305300"/>
          </a:xfrm>
          <a:prstGeom prst="rect">
            <a:avLst/>
          </a:prstGeom>
        </p:spPr>
      </p:pic>
      <p:pic>
        <p:nvPicPr>
          <p:cNvPr id="7" name="Picture 6"/>
          <p:cNvPicPr>
            <a:picLocks noChangeAspect="1"/>
          </p:cNvPicPr>
          <p:nvPr/>
        </p:nvPicPr>
        <p:blipFill>
          <a:blip r:embed="rId3"/>
          <a:stretch>
            <a:fillRect/>
          </a:stretch>
        </p:blipFill>
        <p:spPr>
          <a:xfrm>
            <a:off x="1006642" y="4242134"/>
            <a:ext cx="1981200" cy="1981200"/>
          </a:xfrm>
          <a:prstGeom prst="rect">
            <a:avLst/>
          </a:prstGeom>
        </p:spPr>
      </p:pic>
      <p:pic>
        <p:nvPicPr>
          <p:cNvPr id="8" name="Picture 7"/>
          <p:cNvPicPr>
            <a:picLocks noChangeAspect="1"/>
          </p:cNvPicPr>
          <p:nvPr/>
        </p:nvPicPr>
        <p:blipFill>
          <a:blip r:embed="rId4"/>
          <a:stretch>
            <a:fillRect/>
          </a:stretch>
        </p:blipFill>
        <p:spPr>
          <a:xfrm>
            <a:off x="1006642" y="1918034"/>
            <a:ext cx="1952625" cy="1971675"/>
          </a:xfrm>
          <a:prstGeom prst="rect">
            <a:avLst/>
          </a:prstGeom>
        </p:spPr>
      </p:pic>
      <p:sp>
        <p:nvSpPr>
          <p:cNvPr id="11" name="Right Arrow 10"/>
          <p:cNvSpPr/>
          <p:nvPr/>
        </p:nvSpPr>
        <p:spPr>
          <a:xfrm>
            <a:off x="3080084" y="2550694"/>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Style reference</a:t>
            </a:r>
            <a:endParaRPr lang="he-IL" dirty="0">
              <a:solidFill>
                <a:schemeClr val="bg1"/>
              </a:solidFill>
            </a:endParaRPr>
          </a:p>
        </p:txBody>
      </p:sp>
      <p:sp>
        <p:nvSpPr>
          <p:cNvPr id="12" name="Right Arrow 11"/>
          <p:cNvSpPr/>
          <p:nvPr/>
        </p:nvSpPr>
        <p:spPr>
          <a:xfrm>
            <a:off x="3101390" y="4747460"/>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Content image</a:t>
            </a:r>
            <a:endParaRPr lang="he-IL" dirty="0">
              <a:solidFill>
                <a:schemeClr val="bg1"/>
              </a:solidFill>
            </a:endParaRPr>
          </a:p>
        </p:txBody>
      </p:sp>
    </p:spTree>
    <p:extLst>
      <p:ext uri="{BB962C8B-B14F-4D97-AF65-F5344CB8AC3E}">
        <p14:creationId xmlns:p14="http://schemas.microsoft.com/office/powerpoint/2010/main" val="94949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618518"/>
            <a:ext cx="9905998" cy="1478570"/>
          </a:xfrm>
        </p:spPr>
        <p:txBody>
          <a:bodyPr/>
          <a:lstStyle/>
          <a:p>
            <a:pPr algn="ctr"/>
            <a:r>
              <a:rPr lang="en-US" dirty="0" smtClean="0"/>
              <a:t>Examples</a:t>
            </a:r>
            <a:endParaRPr lang="he-IL" dirty="0"/>
          </a:p>
        </p:txBody>
      </p:sp>
      <p:sp>
        <p:nvSpPr>
          <p:cNvPr id="8" name="Right Arrow 7"/>
          <p:cNvSpPr/>
          <p:nvPr/>
        </p:nvSpPr>
        <p:spPr>
          <a:xfrm>
            <a:off x="3080084" y="2550694"/>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Style reference</a:t>
            </a:r>
            <a:endParaRPr lang="he-IL" dirty="0">
              <a:solidFill>
                <a:schemeClr val="bg1"/>
              </a:solidFill>
            </a:endParaRPr>
          </a:p>
        </p:txBody>
      </p:sp>
      <p:sp>
        <p:nvSpPr>
          <p:cNvPr id="9" name="Right Arrow 8"/>
          <p:cNvSpPr/>
          <p:nvPr/>
        </p:nvSpPr>
        <p:spPr>
          <a:xfrm>
            <a:off x="3101390" y="4747460"/>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Content image</a:t>
            </a:r>
            <a:endParaRPr lang="he-IL" dirty="0">
              <a:solidFill>
                <a:schemeClr val="bg1"/>
              </a:solidFill>
            </a:endParaRPr>
          </a:p>
        </p:txBody>
      </p:sp>
      <p:pic>
        <p:nvPicPr>
          <p:cNvPr id="10" name="Picture 9"/>
          <p:cNvPicPr>
            <a:picLocks noChangeAspect="1"/>
          </p:cNvPicPr>
          <p:nvPr/>
        </p:nvPicPr>
        <p:blipFill>
          <a:blip r:embed="rId2"/>
          <a:stretch>
            <a:fillRect/>
          </a:stretch>
        </p:blipFill>
        <p:spPr>
          <a:xfrm>
            <a:off x="5014411" y="1918034"/>
            <a:ext cx="6248400" cy="4305300"/>
          </a:xfrm>
          <a:prstGeom prst="rect">
            <a:avLst/>
          </a:prstGeom>
        </p:spPr>
      </p:pic>
      <p:pic>
        <p:nvPicPr>
          <p:cNvPr id="12" name="Picture 11"/>
          <p:cNvPicPr>
            <a:picLocks noChangeAspect="1"/>
          </p:cNvPicPr>
          <p:nvPr/>
        </p:nvPicPr>
        <p:blipFill>
          <a:blip r:embed="rId3"/>
          <a:stretch>
            <a:fillRect/>
          </a:stretch>
        </p:blipFill>
        <p:spPr>
          <a:xfrm>
            <a:off x="987843" y="4248650"/>
            <a:ext cx="1981200" cy="1990725"/>
          </a:xfrm>
          <a:prstGeom prst="rect">
            <a:avLst/>
          </a:prstGeom>
        </p:spPr>
      </p:pic>
      <p:pic>
        <p:nvPicPr>
          <p:cNvPr id="13" name="Picture 12"/>
          <p:cNvPicPr>
            <a:picLocks noChangeAspect="1"/>
          </p:cNvPicPr>
          <p:nvPr/>
        </p:nvPicPr>
        <p:blipFill>
          <a:blip r:embed="rId4"/>
          <a:stretch>
            <a:fillRect/>
          </a:stretch>
        </p:blipFill>
        <p:spPr>
          <a:xfrm>
            <a:off x="985336" y="1918034"/>
            <a:ext cx="1981200" cy="1981200"/>
          </a:xfrm>
          <a:prstGeom prst="rect">
            <a:avLst/>
          </a:prstGeom>
        </p:spPr>
      </p:pic>
    </p:spTree>
    <p:extLst>
      <p:ext uri="{BB962C8B-B14F-4D97-AF65-F5344CB8AC3E}">
        <p14:creationId xmlns:p14="http://schemas.microsoft.com/office/powerpoint/2010/main" val="3557876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smtClean="0">
                <a:latin typeface="Rockwell" panose="02060603020205020403" pitchFamily="18" charset="0"/>
              </a:rPr>
              <a:t>The article – Main topics</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lstStyle/>
          <a:p>
            <a:pPr algn="l" rtl="0"/>
            <a:r>
              <a:rPr lang="en-US" dirty="0" smtClean="0">
                <a:latin typeface="Tahoma" panose="020B0604030504040204" pitchFamily="34" charset="0"/>
                <a:ea typeface="Tahoma" panose="020B0604030504040204" pitchFamily="34" charset="0"/>
                <a:cs typeface="Tahoma" panose="020B0604030504040204" pitchFamily="34" charset="0"/>
              </a:rPr>
              <a:t>Why does parameterization matters</a:t>
            </a:r>
          </a:p>
          <a:p>
            <a:pPr algn="l" rtl="0"/>
            <a:r>
              <a:rPr lang="en-US" dirty="0" smtClean="0">
                <a:latin typeface="Tahoma" panose="020B0604030504040204" pitchFamily="34" charset="0"/>
                <a:ea typeface="Tahoma" panose="020B0604030504040204" pitchFamily="34" charset="0"/>
                <a:cs typeface="Tahoma" panose="020B0604030504040204" pitchFamily="34" charset="0"/>
              </a:rPr>
              <a:t>Style transfer with non-VGG architectures</a:t>
            </a:r>
          </a:p>
          <a:p>
            <a:pPr algn="l" rtl="0"/>
            <a:r>
              <a:rPr lang="en-US" dirty="0" smtClean="0">
                <a:latin typeface="Tahoma" panose="020B0604030504040204" pitchFamily="34" charset="0"/>
                <a:ea typeface="Tahoma" panose="020B0604030504040204" pitchFamily="34" charset="0"/>
                <a:cs typeface="Tahoma" panose="020B0604030504040204" pitchFamily="34" charset="0"/>
              </a:rPr>
              <a:t>Feature visualization in 3D</a:t>
            </a:r>
          </a:p>
          <a:p>
            <a:pPr algn="l" rtl="0"/>
            <a:r>
              <a:rPr lang="en-US" dirty="0" smtClean="0">
                <a:latin typeface="Tahoma" panose="020B0604030504040204" pitchFamily="34" charset="0"/>
                <a:ea typeface="Tahoma" panose="020B0604030504040204" pitchFamily="34" charset="0"/>
                <a:cs typeface="Tahoma" panose="020B0604030504040204" pitchFamily="34" charset="0"/>
              </a:rPr>
              <a:t>Style transfer in 3D</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179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Tahoma" panose="020B0604030504040204" pitchFamily="34" charset="0"/>
                <a:ea typeface="Tahoma" panose="020B0604030504040204" pitchFamily="34" charset="0"/>
                <a:cs typeface="Tahoma" panose="020B0604030504040204" pitchFamily="34" charset="0"/>
              </a:rPr>
              <a:t>Why does parameterization </a:t>
            </a:r>
            <a:r>
              <a:rPr lang="en-US" dirty="0" smtClean="0">
                <a:latin typeface="Tahoma" panose="020B0604030504040204" pitchFamily="34" charset="0"/>
                <a:ea typeface="Tahoma" panose="020B0604030504040204" pitchFamily="34" charset="0"/>
                <a:cs typeface="Tahoma" panose="020B0604030504040204" pitchFamily="34" charset="0"/>
              </a:rPr>
              <a:t>matters</a:t>
            </a:r>
            <a:r>
              <a:rPr lang="he-IL" dirty="0" smtClean="0">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
            </a:r>
            <a:br>
              <a:rPr lang="en-US" dirty="0">
                <a:latin typeface="Tahoma" panose="020B0604030504040204" pitchFamily="34" charset="0"/>
                <a:ea typeface="Tahoma" panose="020B0604030504040204" pitchFamily="34" charset="0"/>
                <a:cs typeface="Tahoma" panose="020B0604030504040204" pitchFamily="34" charset="0"/>
              </a:rPr>
            </a:br>
            <a:endParaRPr lang="he-IL" dirty="0"/>
          </a:p>
        </p:txBody>
      </p:sp>
      <p:sp>
        <p:nvSpPr>
          <p:cNvPr id="3" name="Content Placeholder 2"/>
          <p:cNvSpPr>
            <a:spLocks noGrp="1"/>
          </p:cNvSpPr>
          <p:nvPr>
            <p:ph idx="1"/>
          </p:nvPr>
        </p:nvSpPr>
        <p:spPr>
          <a:xfrm>
            <a:off x="1141412" y="1909011"/>
            <a:ext cx="9905999" cy="3882190"/>
          </a:xfrm>
        </p:spPr>
        <p:txBody>
          <a:bodyPr/>
          <a:lstStyle/>
          <a:p>
            <a:pPr algn="l" rtl="0"/>
            <a:r>
              <a:rPr lang="en-US" dirty="0" smtClean="0"/>
              <a:t>Control the basin of attraction </a:t>
            </a:r>
            <a:r>
              <a:rPr lang="en-US" dirty="0"/>
              <a:t>of each minima, change the sizes of different basins of </a:t>
            </a:r>
            <a:r>
              <a:rPr lang="en-US" dirty="0" smtClean="0"/>
              <a:t>attraction and influence </a:t>
            </a:r>
            <a:r>
              <a:rPr lang="en-US" dirty="0"/>
              <a:t>the likely </a:t>
            </a:r>
            <a:r>
              <a:rPr lang="en-US" dirty="0" smtClean="0"/>
              <a:t>result.</a:t>
            </a:r>
          </a:p>
          <a:p>
            <a:pPr algn="l" rtl="0"/>
            <a:r>
              <a:rPr lang="en-US" dirty="0" smtClean="0"/>
              <a:t>Impose additional constraints on the optimization problem. The optimizer is subject to the constraints </a:t>
            </a:r>
            <a:r>
              <a:rPr lang="en-US" dirty="0"/>
              <a:t>of the </a:t>
            </a:r>
            <a:r>
              <a:rPr lang="en-US" dirty="0" smtClean="0"/>
              <a:t>parameterization.</a:t>
            </a:r>
          </a:p>
          <a:p>
            <a:pPr algn="l" rtl="0"/>
            <a:r>
              <a:rPr lang="en-US" dirty="0" smtClean="0"/>
              <a:t>Enables optimizing different objects other than images</a:t>
            </a:r>
          </a:p>
          <a:p>
            <a:pPr algn="l" rtl="0"/>
            <a:endParaRPr lang="he-IL" dirty="0"/>
          </a:p>
        </p:txBody>
      </p:sp>
    </p:spTree>
    <p:extLst>
      <p:ext uri="{BB962C8B-B14F-4D97-AF65-F5344CB8AC3E}">
        <p14:creationId xmlns:p14="http://schemas.microsoft.com/office/powerpoint/2010/main" val="397032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3300"/>
            <a:ext cx="9905998" cy="1478570"/>
          </a:xfrm>
        </p:spPr>
        <p:txBody>
          <a:bodyPr/>
          <a:lstStyle/>
          <a:p>
            <a:pPr algn="ctr"/>
            <a:r>
              <a:rPr lang="en-US" dirty="0" smtClean="0"/>
              <a:t>Comparison</a:t>
            </a:r>
            <a:endParaRPr lang="he-IL" dirty="0"/>
          </a:p>
        </p:txBody>
      </p:sp>
      <p:pic>
        <p:nvPicPr>
          <p:cNvPr id="4" name="Picture 3"/>
          <p:cNvPicPr>
            <a:picLocks noChangeAspect="1"/>
          </p:cNvPicPr>
          <p:nvPr/>
        </p:nvPicPr>
        <p:blipFill>
          <a:blip r:embed="rId2"/>
          <a:stretch>
            <a:fillRect/>
          </a:stretch>
        </p:blipFill>
        <p:spPr>
          <a:xfrm>
            <a:off x="4460457" y="1631870"/>
            <a:ext cx="7321547" cy="4825800"/>
          </a:xfrm>
          <a:prstGeom prst="rect">
            <a:avLst/>
          </a:prstGeom>
        </p:spPr>
      </p:pic>
      <p:pic>
        <p:nvPicPr>
          <p:cNvPr id="5" name="Picture 4"/>
          <p:cNvPicPr>
            <a:picLocks noChangeAspect="1"/>
          </p:cNvPicPr>
          <p:nvPr/>
        </p:nvPicPr>
        <p:blipFill>
          <a:blip r:embed="rId3"/>
          <a:stretch>
            <a:fillRect/>
          </a:stretch>
        </p:blipFill>
        <p:spPr>
          <a:xfrm>
            <a:off x="443038" y="2009817"/>
            <a:ext cx="1971675" cy="1962150"/>
          </a:xfrm>
          <a:prstGeom prst="rect">
            <a:avLst/>
          </a:prstGeom>
        </p:spPr>
      </p:pic>
      <p:pic>
        <p:nvPicPr>
          <p:cNvPr id="6" name="Picture 5"/>
          <p:cNvPicPr>
            <a:picLocks noChangeAspect="1"/>
          </p:cNvPicPr>
          <p:nvPr/>
        </p:nvPicPr>
        <p:blipFill>
          <a:blip r:embed="rId4"/>
          <a:stretch>
            <a:fillRect/>
          </a:stretch>
        </p:blipFill>
        <p:spPr>
          <a:xfrm>
            <a:off x="462088" y="4201820"/>
            <a:ext cx="1981200" cy="1971675"/>
          </a:xfrm>
          <a:prstGeom prst="rect">
            <a:avLst/>
          </a:prstGeom>
        </p:spPr>
      </p:pic>
      <p:sp>
        <p:nvSpPr>
          <p:cNvPr id="7" name="Right Arrow 6"/>
          <p:cNvSpPr/>
          <p:nvPr/>
        </p:nvSpPr>
        <p:spPr>
          <a:xfrm>
            <a:off x="2494547" y="2505619"/>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Style reference</a:t>
            </a:r>
            <a:endParaRPr lang="he-IL" dirty="0">
              <a:solidFill>
                <a:schemeClr val="bg1"/>
              </a:solidFill>
            </a:endParaRPr>
          </a:p>
        </p:txBody>
      </p:sp>
      <p:sp>
        <p:nvSpPr>
          <p:cNvPr id="8" name="Right Arrow 7"/>
          <p:cNvSpPr/>
          <p:nvPr/>
        </p:nvSpPr>
        <p:spPr>
          <a:xfrm>
            <a:off x="2515853" y="4702385"/>
            <a:ext cx="1820779" cy="9705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bg1"/>
                </a:solidFill>
              </a:rPr>
              <a:t>Content image</a:t>
            </a:r>
            <a:endParaRPr lang="he-IL" dirty="0">
              <a:solidFill>
                <a:schemeClr val="bg1"/>
              </a:solidFill>
            </a:endParaRPr>
          </a:p>
        </p:txBody>
      </p:sp>
    </p:spTree>
    <p:extLst>
      <p:ext uri="{BB962C8B-B14F-4D97-AF65-F5344CB8AC3E}">
        <p14:creationId xmlns:p14="http://schemas.microsoft.com/office/powerpoint/2010/main" val="76009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Style transfer with non-VGG architectures</a:t>
            </a:r>
            <a:br>
              <a:rPr lang="en-US" dirty="0">
                <a:latin typeface="Tahoma" panose="020B0604030504040204" pitchFamily="34" charset="0"/>
                <a:ea typeface="Tahoma" panose="020B0604030504040204" pitchFamily="34" charset="0"/>
                <a:cs typeface="Tahoma" panose="020B0604030504040204" pitchFamily="34" charset="0"/>
              </a:rPr>
            </a:br>
            <a:endParaRPr lang="he-IL" dirty="0"/>
          </a:p>
        </p:txBody>
      </p:sp>
      <p:sp>
        <p:nvSpPr>
          <p:cNvPr id="3" name="Content Placeholder 2"/>
          <p:cNvSpPr>
            <a:spLocks noGrp="1"/>
          </p:cNvSpPr>
          <p:nvPr>
            <p:ph idx="1"/>
          </p:nvPr>
        </p:nvSpPr>
        <p:spPr>
          <a:xfrm>
            <a:off x="1141413" y="1655931"/>
            <a:ext cx="9905999" cy="3541714"/>
          </a:xfrm>
        </p:spPr>
        <p:txBody>
          <a:bodyPr/>
          <a:lstStyle/>
          <a:p>
            <a:pPr algn="l" rtl="0"/>
            <a:r>
              <a:rPr lang="en-US" dirty="0" smtClean="0"/>
              <a:t>VGG is a deep CNN used for object recognition developed by a group in Oxford named Visual Geometry Group (VGG).</a:t>
            </a:r>
          </a:p>
          <a:p>
            <a:pPr algn="l" rtl="0"/>
            <a:r>
              <a:rPr lang="en-US" dirty="0" smtClean="0"/>
              <a:t>In the paper, the authors show how the InceptionV1 model can be used instead with satisfying results.</a:t>
            </a:r>
          </a:p>
          <a:p>
            <a:pPr algn="l" rtl="0"/>
            <a:endParaRPr lang="he-IL" dirty="0"/>
          </a:p>
        </p:txBody>
      </p:sp>
    </p:spTree>
    <p:extLst>
      <p:ext uri="{BB962C8B-B14F-4D97-AF65-F5344CB8AC3E}">
        <p14:creationId xmlns:p14="http://schemas.microsoft.com/office/powerpoint/2010/main" val="1997177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558" y="322642"/>
            <a:ext cx="5942432" cy="34895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83" y="3984763"/>
            <a:ext cx="11815011" cy="2646562"/>
          </a:xfrm>
          <a:prstGeom prst="rect">
            <a:avLst/>
          </a:prstGeom>
        </p:spPr>
      </p:pic>
      <p:sp>
        <p:nvSpPr>
          <p:cNvPr id="6" name="TextBox 5"/>
          <p:cNvSpPr txBox="1"/>
          <p:nvPr/>
        </p:nvSpPr>
        <p:spPr>
          <a:xfrm>
            <a:off x="6091988" y="545432"/>
            <a:ext cx="1888959" cy="461665"/>
          </a:xfrm>
          <a:prstGeom prst="rect">
            <a:avLst/>
          </a:prstGeom>
          <a:noFill/>
        </p:spPr>
        <p:txBody>
          <a:bodyPr wrap="square" rtlCol="1">
            <a:spAutoFit/>
          </a:bodyPr>
          <a:lstStyle/>
          <a:p>
            <a:r>
              <a:rPr lang="en-US" sz="2400" dirty="0" smtClean="0">
                <a:solidFill>
                  <a:schemeClr val="bg1"/>
                </a:solidFill>
              </a:rPr>
              <a:t>VGG16</a:t>
            </a:r>
            <a:endParaRPr lang="he-IL" sz="2400" dirty="0">
              <a:solidFill>
                <a:schemeClr val="bg1"/>
              </a:solidFill>
            </a:endParaRPr>
          </a:p>
        </p:txBody>
      </p:sp>
      <p:sp>
        <p:nvSpPr>
          <p:cNvPr id="7" name="TextBox 6"/>
          <p:cNvSpPr txBox="1"/>
          <p:nvPr/>
        </p:nvSpPr>
        <p:spPr>
          <a:xfrm>
            <a:off x="661735" y="4491790"/>
            <a:ext cx="1888959" cy="461665"/>
          </a:xfrm>
          <a:prstGeom prst="rect">
            <a:avLst/>
          </a:prstGeom>
          <a:noFill/>
        </p:spPr>
        <p:txBody>
          <a:bodyPr wrap="square" rtlCol="1">
            <a:spAutoFit/>
          </a:bodyPr>
          <a:lstStyle/>
          <a:p>
            <a:r>
              <a:rPr lang="en-US" sz="2400" dirty="0" smtClean="0">
                <a:solidFill>
                  <a:schemeClr val="bg1"/>
                </a:solidFill>
              </a:rPr>
              <a:t>InceptionV1</a:t>
            </a:r>
            <a:endParaRPr lang="he-IL" sz="2400" dirty="0">
              <a:solidFill>
                <a:schemeClr val="bg1"/>
              </a:solidFill>
            </a:endParaRPr>
          </a:p>
        </p:txBody>
      </p:sp>
    </p:spTree>
    <p:extLst>
      <p:ext uri="{BB962C8B-B14F-4D97-AF65-F5344CB8AC3E}">
        <p14:creationId xmlns:p14="http://schemas.microsoft.com/office/powerpoint/2010/main" val="13685855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Problem - Solution.potx" id="{618825C9-7A5B-4FD0-8173-05FBE0DDE387}" vid="{0970E009-9DDA-4822-A7D1-BB4C8516F0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Problemsolution cycle </Template>
  <TotalTime>0</TotalTime>
  <Words>727</Words>
  <Application>Microsoft Office PowerPoint</Application>
  <PresentationFormat>Widescreen</PresentationFormat>
  <Paragraphs>82</Paragraphs>
  <Slides>23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Cambria Math</vt:lpstr>
      <vt:lpstr>Rockwell</vt:lpstr>
      <vt:lpstr>Tahoma</vt:lpstr>
      <vt:lpstr>Times New Roman</vt:lpstr>
      <vt:lpstr>Trebuchet MS</vt:lpstr>
      <vt:lpstr>Tw Cen MT</vt:lpstr>
      <vt:lpstr>Tw Cen MT (Body)</vt:lpstr>
      <vt:lpstr>Circuit</vt:lpstr>
      <vt:lpstr>Differentiable Image Parameterizations</vt:lpstr>
      <vt:lpstr>What is neural style transfer?</vt:lpstr>
      <vt:lpstr>Examples</vt:lpstr>
      <vt:lpstr>Examples</vt:lpstr>
      <vt:lpstr>The article – Main topics</vt:lpstr>
      <vt:lpstr>Why does parameterization matters? </vt:lpstr>
      <vt:lpstr>Comparison</vt:lpstr>
      <vt:lpstr>Style transfer with non-VGG architectures </vt:lpstr>
      <vt:lpstr>PowerPoint Presentation</vt:lpstr>
      <vt:lpstr>Style transfer Implementation in the article</vt:lpstr>
      <vt:lpstr>differentiable parameters in the problem</vt:lpstr>
      <vt:lpstr>3d rendering in a nutshell </vt:lpstr>
      <vt:lpstr>Style transfer in 3D</vt:lpstr>
      <vt:lpstr>The problem</vt:lpstr>
      <vt:lpstr>Naïve approach </vt:lpstr>
      <vt:lpstr>The Author’s approach </vt:lpstr>
      <vt:lpstr>PowerPoint Presentation</vt:lpstr>
      <vt:lpstr>The results</vt:lpstr>
      <vt:lpstr>PowerPoint Presentation</vt:lpstr>
      <vt:lpstr>PowerPoint Presentation</vt:lpstr>
      <vt:lpstr>Contributions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2019-01-02T16:12:01Z</dcterms:created>
  <dcterms:modified xsi:type="dcterms:W3CDTF">2019-01-02T21:10:17Z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2018-08-20T22:55:44.5188046Z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